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2192000"/>
  <p:notesSz cx="6858000" cy="9144000"/>
  <p:embeddedFontLst>
    <p:embeddedFont>
      <p:font typeface="Raleway"/>
      <p:regular r:id="rId20"/>
      <p:bold r:id="rId21"/>
      <p:italic r:id="rId22"/>
      <p:boldItalic r:id="rId23"/>
    </p:embeddedFont>
    <p:embeddedFont>
      <p:font typeface="Lato"/>
      <p:regular r:id="rId24"/>
      <p:bold r:id="rId25"/>
      <p:italic r:id="rId26"/>
      <p:boldItalic r:id="rId27"/>
    </p:embeddedFont>
    <p:embeddedFont>
      <p:font typeface="Oswald"/>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0" roundtripDataSignature="AMtx7miHkJFIYX7jZps5+qdBO72O3Coy+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aleway-regular.fntdata"/><Relationship Id="rId22" Type="http://schemas.openxmlformats.org/officeDocument/2006/relationships/font" Target="fonts/Raleway-italic.fntdata"/><Relationship Id="rId21" Type="http://schemas.openxmlformats.org/officeDocument/2006/relationships/font" Target="fonts/Raleway-bold.fntdata"/><Relationship Id="rId24" Type="http://schemas.openxmlformats.org/officeDocument/2006/relationships/font" Target="fonts/Lato-regular.fntdata"/><Relationship Id="rId23" Type="http://schemas.openxmlformats.org/officeDocument/2006/relationships/font" Target="fonts/Raleway-boldItalic.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Lato-italic.fntdata"/><Relationship Id="rId25" Type="http://schemas.openxmlformats.org/officeDocument/2006/relationships/font" Target="fonts/Lato-bold.fntdata"/><Relationship Id="rId28" Type="http://schemas.openxmlformats.org/officeDocument/2006/relationships/font" Target="fonts/Oswald-regular.fntdata"/><Relationship Id="rId27" Type="http://schemas.openxmlformats.org/officeDocument/2006/relationships/font" Target="fonts/Lato-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swald-bold.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 name="Google Shape;16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Answers:</a:t>
            </a:r>
            <a:endParaRPr/>
          </a:p>
          <a:p>
            <a:pPr indent="0" lvl="0" marL="0" rtl="0" algn="l">
              <a:lnSpc>
                <a:spcPct val="100000"/>
              </a:lnSpc>
              <a:spcBef>
                <a:spcPts val="0"/>
              </a:spcBef>
              <a:spcAft>
                <a:spcPts val="0"/>
              </a:spcAft>
              <a:buSzPts val="1400"/>
              <a:buNone/>
            </a:pPr>
            <a:r>
              <a:rPr lang="en-US"/>
              <a:t>1- B</a:t>
            </a:r>
            <a:endParaRPr/>
          </a:p>
          <a:p>
            <a:pPr indent="0" lvl="0" marL="0" rtl="0" algn="l">
              <a:lnSpc>
                <a:spcPct val="100000"/>
              </a:lnSpc>
              <a:spcBef>
                <a:spcPts val="0"/>
              </a:spcBef>
              <a:spcAft>
                <a:spcPts val="0"/>
              </a:spcAft>
              <a:buSzPts val="1400"/>
              <a:buNone/>
            </a:pPr>
            <a:r>
              <a:rPr lang="en-US"/>
              <a:t>2- B</a:t>
            </a:r>
            <a:endParaRPr/>
          </a:p>
        </p:txBody>
      </p:sp>
      <p:sp>
        <p:nvSpPr>
          <p:cNvPr id="260" name="Google Shape;26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9788f1932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9788f19322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g9788f19322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9788f19322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9788f19322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g9788f19322_0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9788f19322_0_1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g9788f19322_0_1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6" name="Google Shape;306;g9788f19322_0_1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9788f19322_0_2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9788f19322_0_2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g9788f19322_0_2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 name="Google Shape;17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9721fa2237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9721fa2237_0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g9721fa2237_0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9721fa2237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9721fa2237_0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g9721fa2237_0_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9721fa2237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9721fa2237_0_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g9721fa2237_0_2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9721fa2237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9721fa2237_0_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g9721fa2237_0_3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9721fa2237_0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9721fa2237_0_4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g9721fa2237_0_4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9721fa2237_0_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9721fa2237_0_5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g9721fa2237_0_5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1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1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2" name="Shape 92"/>
        <p:cNvGrpSpPr/>
        <p:nvPr/>
      </p:nvGrpSpPr>
      <p:grpSpPr>
        <a:xfrm>
          <a:off x="0" y="0"/>
          <a:ext cx="0" cy="0"/>
          <a:chOff x="0" y="0"/>
          <a:chExt cx="0" cy="0"/>
        </a:xfrm>
      </p:grpSpPr>
      <p:sp>
        <p:nvSpPr>
          <p:cNvPr id="93" name="Google Shape;93;g9788f19322_0_153"/>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dk1"/>
              </a:buClr>
              <a:buSzPts val="6000"/>
              <a:buFont typeface="Calibri"/>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4" name="Google Shape;94;g9788f19322_0_153"/>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95" name="Google Shape;95;g9788f19322_0_15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6" name="Google Shape;96;g9788f19322_0_15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7" name="Google Shape;97;g9788f19322_0_15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8" name="Shape 98"/>
        <p:cNvGrpSpPr/>
        <p:nvPr/>
      </p:nvGrpSpPr>
      <p:grpSpPr>
        <a:xfrm>
          <a:off x="0" y="0"/>
          <a:ext cx="0" cy="0"/>
          <a:chOff x="0" y="0"/>
          <a:chExt cx="0" cy="0"/>
        </a:xfrm>
      </p:grpSpPr>
      <p:sp>
        <p:nvSpPr>
          <p:cNvPr id="99" name="Google Shape;99;g9788f19322_0_15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0" name="Google Shape;100;g9788f19322_0_15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1" name="Google Shape;101;g9788f19322_0_15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2" name="Shape 102"/>
        <p:cNvGrpSpPr/>
        <p:nvPr/>
      </p:nvGrpSpPr>
      <p:grpSpPr>
        <a:xfrm>
          <a:off x="0" y="0"/>
          <a:ext cx="0" cy="0"/>
          <a:chOff x="0" y="0"/>
          <a:chExt cx="0" cy="0"/>
        </a:xfrm>
      </p:grpSpPr>
      <p:sp>
        <p:nvSpPr>
          <p:cNvPr id="103" name="Google Shape;103;g9788f19322_0_16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4" name="Google Shape;104;g9788f19322_0_16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5" name="Google Shape;105;g9788f19322_0_16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6" name="Google Shape;106;g9788f19322_0_16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7" name="Google Shape;107;g9788f19322_0_16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8" name="Shape 108"/>
        <p:cNvGrpSpPr/>
        <p:nvPr/>
      </p:nvGrpSpPr>
      <p:grpSpPr>
        <a:xfrm>
          <a:off x="0" y="0"/>
          <a:ext cx="0" cy="0"/>
          <a:chOff x="0" y="0"/>
          <a:chExt cx="0" cy="0"/>
        </a:xfrm>
      </p:grpSpPr>
      <p:sp>
        <p:nvSpPr>
          <p:cNvPr id="109" name="Google Shape;109;g9788f19322_0_169"/>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6000"/>
              <a:buFont typeface="Calibri"/>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0" name="Google Shape;110;g9788f19322_0_169"/>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111" name="Google Shape;111;g9788f19322_0_16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2" name="Google Shape;112;g9788f19322_0_16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3" name="Google Shape;113;g9788f19322_0_16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4" name="Shape 114"/>
        <p:cNvGrpSpPr/>
        <p:nvPr/>
      </p:nvGrpSpPr>
      <p:grpSpPr>
        <a:xfrm>
          <a:off x="0" y="0"/>
          <a:ext cx="0" cy="0"/>
          <a:chOff x="0" y="0"/>
          <a:chExt cx="0" cy="0"/>
        </a:xfrm>
      </p:grpSpPr>
      <p:sp>
        <p:nvSpPr>
          <p:cNvPr id="115" name="Google Shape;115;g9788f19322_0_17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6" name="Google Shape;116;g9788f19322_0_175"/>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7" name="Google Shape;117;g9788f19322_0_175"/>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8" name="Google Shape;118;g9788f19322_0_17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9" name="Google Shape;119;g9788f19322_0_17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0" name="Google Shape;120;g9788f19322_0_17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1" name="Shape 121"/>
        <p:cNvGrpSpPr/>
        <p:nvPr/>
      </p:nvGrpSpPr>
      <p:grpSpPr>
        <a:xfrm>
          <a:off x="0" y="0"/>
          <a:ext cx="0" cy="0"/>
          <a:chOff x="0" y="0"/>
          <a:chExt cx="0" cy="0"/>
        </a:xfrm>
      </p:grpSpPr>
      <p:sp>
        <p:nvSpPr>
          <p:cNvPr id="122" name="Google Shape;122;g9788f19322_0_182"/>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3" name="Google Shape;123;g9788f19322_0_182"/>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24" name="Google Shape;124;g9788f19322_0_182"/>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25" name="Google Shape;125;g9788f19322_0_182"/>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26" name="Google Shape;126;g9788f19322_0_182"/>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27" name="Google Shape;127;g9788f19322_0_18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8" name="Google Shape;128;g9788f19322_0_18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9" name="Google Shape;129;g9788f19322_0_18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0" name="Shape 130"/>
        <p:cNvGrpSpPr/>
        <p:nvPr/>
      </p:nvGrpSpPr>
      <p:grpSpPr>
        <a:xfrm>
          <a:off x="0" y="0"/>
          <a:ext cx="0" cy="0"/>
          <a:chOff x="0" y="0"/>
          <a:chExt cx="0" cy="0"/>
        </a:xfrm>
      </p:grpSpPr>
      <p:sp>
        <p:nvSpPr>
          <p:cNvPr id="131" name="Google Shape;131;g9788f19322_0_19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2" name="Google Shape;132;g9788f19322_0_19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3" name="Google Shape;133;g9788f19322_0_19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4" name="Google Shape;134;g9788f19322_0_19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5" name="Shape 135"/>
        <p:cNvGrpSpPr/>
        <p:nvPr/>
      </p:nvGrpSpPr>
      <p:grpSpPr>
        <a:xfrm>
          <a:off x="0" y="0"/>
          <a:ext cx="0" cy="0"/>
          <a:chOff x="0" y="0"/>
          <a:chExt cx="0" cy="0"/>
        </a:xfrm>
      </p:grpSpPr>
      <p:sp>
        <p:nvSpPr>
          <p:cNvPr id="136" name="Google Shape;136;g9788f19322_0_196"/>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7" name="Google Shape;137;g9788f19322_0_196"/>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138" name="Google Shape;138;g9788f19322_0_196"/>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39" name="Google Shape;139;g9788f19322_0_19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0" name="Google Shape;140;g9788f19322_0_19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1" name="Google Shape;141;g9788f19322_0_19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 name="Shape 22"/>
        <p:cNvGrpSpPr/>
        <p:nvPr/>
      </p:nvGrpSpPr>
      <p:grpSpPr>
        <a:xfrm>
          <a:off x="0" y="0"/>
          <a:ext cx="0" cy="0"/>
          <a:chOff x="0" y="0"/>
          <a:chExt cx="0" cy="0"/>
        </a:xfrm>
      </p:grpSpPr>
      <p:sp>
        <p:nvSpPr>
          <p:cNvPr id="23" name="Google Shape;23;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2" name="Shape 142"/>
        <p:cNvGrpSpPr/>
        <p:nvPr/>
      </p:nvGrpSpPr>
      <p:grpSpPr>
        <a:xfrm>
          <a:off x="0" y="0"/>
          <a:ext cx="0" cy="0"/>
          <a:chOff x="0" y="0"/>
          <a:chExt cx="0" cy="0"/>
        </a:xfrm>
      </p:grpSpPr>
      <p:sp>
        <p:nvSpPr>
          <p:cNvPr id="143" name="Google Shape;143;g9788f19322_0_203"/>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4" name="Google Shape;144;g9788f19322_0_203"/>
          <p:cNvSpPr/>
          <p:nvPr>
            <p:ph idx="2" type="pic"/>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45" name="Google Shape;145;g9788f19322_0_203"/>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46" name="Google Shape;146;g9788f19322_0_20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7" name="Google Shape;147;g9788f19322_0_20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8" name="Google Shape;148;g9788f19322_0_20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9" name="Shape 149"/>
        <p:cNvGrpSpPr/>
        <p:nvPr/>
      </p:nvGrpSpPr>
      <p:grpSpPr>
        <a:xfrm>
          <a:off x="0" y="0"/>
          <a:ext cx="0" cy="0"/>
          <a:chOff x="0" y="0"/>
          <a:chExt cx="0" cy="0"/>
        </a:xfrm>
      </p:grpSpPr>
      <p:sp>
        <p:nvSpPr>
          <p:cNvPr id="150" name="Google Shape;150;g9788f19322_0_21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1" name="Google Shape;151;g9788f19322_0_210"/>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52" name="Google Shape;152;g9788f19322_0_21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3" name="Google Shape;153;g9788f19322_0_21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4" name="Google Shape;154;g9788f19322_0_21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5" name="Shape 155"/>
        <p:cNvGrpSpPr/>
        <p:nvPr/>
      </p:nvGrpSpPr>
      <p:grpSpPr>
        <a:xfrm>
          <a:off x="0" y="0"/>
          <a:ext cx="0" cy="0"/>
          <a:chOff x="0" y="0"/>
          <a:chExt cx="0" cy="0"/>
        </a:xfrm>
      </p:grpSpPr>
      <p:sp>
        <p:nvSpPr>
          <p:cNvPr id="156" name="Google Shape;156;g9788f19322_0_216"/>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7" name="Google Shape;157;g9788f19322_0_216"/>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58" name="Google Shape;158;g9788f19322_0_21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9" name="Google Shape;159;g9788f19322_0_21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0" name="Google Shape;160;g9788f19322_0_21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1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1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1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1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1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1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1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4"/>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9" name="Google Shape;69;p1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3.xml"/><Relationship Id="rId12" Type="http://schemas.openxmlformats.org/officeDocument/2006/relationships/slideLayout" Target="../slideLayouts/slideLayout11.xml"/><Relationship Id="rId1" Type="http://schemas.openxmlformats.org/officeDocument/2006/relationships/image" Target="../media/image10.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2.xml"/><Relationship Id="rId12" Type="http://schemas.openxmlformats.org/officeDocument/2006/relationships/slideLayout" Target="../slideLayouts/slideLayout22.xml"/><Relationship Id="rId1" Type="http://schemas.openxmlformats.org/officeDocument/2006/relationships/image" Target="../media/image7.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5" name="Google Shape;15;p5"/>
          <p:cNvPicPr preferRelativeResize="0"/>
          <p:nvPr/>
        </p:nvPicPr>
        <p:blipFill rotWithShape="1">
          <a:blip r:embed="rId1">
            <a:alphaModFix/>
          </a:blip>
          <a:srcRect b="0" l="0" r="0" t="0"/>
          <a:stretch/>
        </p:blipFill>
        <p:spPr>
          <a:xfrm>
            <a:off x="0" y="0"/>
            <a:ext cx="12192000"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 name="Shape 85"/>
        <p:cNvGrpSpPr/>
        <p:nvPr/>
      </p:nvGrpSpPr>
      <p:grpSpPr>
        <a:xfrm>
          <a:off x="0" y="0"/>
          <a:ext cx="0" cy="0"/>
          <a:chOff x="0" y="0"/>
          <a:chExt cx="0" cy="0"/>
        </a:xfrm>
      </p:grpSpPr>
      <p:sp>
        <p:nvSpPr>
          <p:cNvPr id="86" name="Google Shape;86;g9788f19322_0_14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7" name="Google Shape;87;g9788f19322_0_14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g9788f19322_0_14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9" name="Google Shape;89;g9788f19322_0_14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0" name="Google Shape;90;g9788f19322_0_14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91" name="Google Shape;91;g9788f19322_0_146"/>
          <p:cNvPicPr preferRelativeResize="0"/>
          <p:nvPr/>
        </p:nvPicPr>
        <p:blipFill rotWithShape="1">
          <a:blip r:embed="rId1">
            <a:alphaModFix/>
          </a:blip>
          <a:srcRect b="0" l="0" r="0" t="0"/>
          <a:stretch/>
        </p:blipFill>
        <p:spPr>
          <a:xfrm>
            <a:off x="0" y="0"/>
            <a:ext cx="12192000"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
          <p:cNvSpPr/>
          <p:nvPr/>
        </p:nvSpPr>
        <p:spPr>
          <a:xfrm>
            <a:off x="2809351" y="341300"/>
            <a:ext cx="9155400" cy="831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lang="en-US" sz="4800">
                <a:solidFill>
                  <a:schemeClr val="lt1"/>
                </a:solidFill>
              </a:rPr>
              <a:t>De Escalating Angry Customers</a:t>
            </a:r>
            <a:endParaRPr b="0" i="0" sz="4800" u="none" cap="none" strike="noStrike">
              <a:solidFill>
                <a:schemeClr val="lt1"/>
              </a:solidFill>
              <a:latin typeface="Arial"/>
              <a:ea typeface="Arial"/>
              <a:cs typeface="Arial"/>
              <a:sym typeface="Arial"/>
            </a:endParaRPr>
          </a:p>
        </p:txBody>
      </p:sp>
      <p:pic>
        <p:nvPicPr>
          <p:cNvPr id="166" name="Google Shape;166;p1"/>
          <p:cNvPicPr preferRelativeResize="0"/>
          <p:nvPr/>
        </p:nvPicPr>
        <p:blipFill>
          <a:blip r:embed="rId3">
            <a:alphaModFix/>
          </a:blip>
          <a:stretch>
            <a:fillRect/>
          </a:stretch>
        </p:blipFill>
        <p:spPr>
          <a:xfrm>
            <a:off x="2236950" y="1263075"/>
            <a:ext cx="4456000" cy="5232750"/>
          </a:xfrm>
          <a:prstGeom prst="rect">
            <a:avLst/>
          </a:prstGeom>
          <a:noFill/>
          <a:ln>
            <a:noFill/>
          </a:ln>
        </p:spPr>
      </p:pic>
      <p:pic>
        <p:nvPicPr>
          <p:cNvPr id="167" name="Google Shape;167;p1"/>
          <p:cNvPicPr preferRelativeResize="0"/>
          <p:nvPr/>
        </p:nvPicPr>
        <p:blipFill>
          <a:blip r:embed="rId4">
            <a:alphaModFix/>
          </a:blip>
          <a:stretch>
            <a:fillRect/>
          </a:stretch>
        </p:blipFill>
        <p:spPr>
          <a:xfrm>
            <a:off x="6918950" y="2318308"/>
            <a:ext cx="4456000" cy="417751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
          <p:cNvSpPr txBox="1"/>
          <p:nvPr/>
        </p:nvSpPr>
        <p:spPr>
          <a:xfrm>
            <a:off x="200250" y="2069600"/>
            <a:ext cx="1992600" cy="1996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lang="en-US" sz="3500">
                <a:latin typeface="Calibri"/>
                <a:ea typeface="Calibri"/>
                <a:cs typeface="Calibri"/>
                <a:sym typeface="Calibri"/>
              </a:rPr>
              <a:t>Extra tips</a:t>
            </a:r>
            <a:endParaRPr i="0" sz="3500" u="none" cap="none" strike="noStrike">
              <a:solidFill>
                <a:srgbClr val="000000"/>
              </a:solidFill>
              <a:latin typeface="Calibri"/>
              <a:ea typeface="Calibri"/>
              <a:cs typeface="Calibri"/>
              <a:sym typeface="Calibri"/>
            </a:endParaRPr>
          </a:p>
        </p:txBody>
      </p:sp>
      <p:grpSp>
        <p:nvGrpSpPr>
          <p:cNvPr id="263" name="Google Shape;263;p4"/>
          <p:cNvGrpSpPr/>
          <p:nvPr/>
        </p:nvGrpSpPr>
        <p:grpSpPr>
          <a:xfrm flipH="1">
            <a:off x="3822140" y="3782877"/>
            <a:ext cx="7107155" cy="150964"/>
            <a:chOff x="219558" y="4738465"/>
            <a:chExt cx="5852400" cy="102300"/>
          </a:xfrm>
        </p:grpSpPr>
        <p:cxnSp>
          <p:nvCxnSpPr>
            <p:cNvPr id="264" name="Google Shape;264;p4"/>
            <p:cNvCxnSpPr/>
            <p:nvPr/>
          </p:nvCxnSpPr>
          <p:spPr>
            <a:xfrm>
              <a:off x="219558" y="4789684"/>
              <a:ext cx="5852400" cy="0"/>
            </a:xfrm>
            <a:prstGeom prst="straightConnector1">
              <a:avLst/>
            </a:prstGeom>
            <a:noFill/>
            <a:ln cap="flat" cmpd="sng" w="9525">
              <a:solidFill>
                <a:srgbClr val="FFFFFF"/>
              </a:solidFill>
              <a:prstDash val="solid"/>
              <a:round/>
              <a:headEnd len="med" w="med" type="oval"/>
              <a:tailEnd len="med" w="med" type="oval"/>
            </a:ln>
          </p:spPr>
        </p:cxnSp>
        <p:sp>
          <p:nvSpPr>
            <p:cNvPr id="265" name="Google Shape;265;p4"/>
            <p:cNvSpPr/>
            <p:nvPr/>
          </p:nvSpPr>
          <p:spPr>
            <a:xfrm>
              <a:off x="1200298" y="4738465"/>
              <a:ext cx="102300" cy="102300"/>
            </a:xfrm>
            <a:prstGeom prst="ellipse">
              <a:avLst/>
            </a:prstGeom>
            <a:gradFill>
              <a:gsLst>
                <a:gs pos="0">
                  <a:srgbClr val="20124D"/>
                </a:gs>
                <a:gs pos="100000">
                  <a:srgbClr val="EA9999"/>
                </a:gs>
              </a:gsLst>
              <a:lin ang="10800025" scaled="0"/>
            </a:gra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4"/>
            <p:cNvSpPr/>
            <p:nvPr/>
          </p:nvSpPr>
          <p:spPr>
            <a:xfrm>
              <a:off x="2175146" y="4738465"/>
              <a:ext cx="102300" cy="102300"/>
            </a:xfrm>
            <a:prstGeom prst="ellipse">
              <a:avLst/>
            </a:prstGeom>
            <a:gradFill>
              <a:gsLst>
                <a:gs pos="0">
                  <a:srgbClr val="20124D"/>
                </a:gs>
                <a:gs pos="100000">
                  <a:srgbClr val="EA9999"/>
                </a:gs>
              </a:gsLst>
              <a:lin ang="10800025" scaled="0"/>
            </a:gra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4"/>
            <p:cNvSpPr/>
            <p:nvPr/>
          </p:nvSpPr>
          <p:spPr>
            <a:xfrm>
              <a:off x="3040751" y="4738465"/>
              <a:ext cx="102300" cy="102300"/>
            </a:xfrm>
            <a:prstGeom prst="ellipse">
              <a:avLst/>
            </a:prstGeom>
            <a:gradFill>
              <a:gsLst>
                <a:gs pos="0">
                  <a:srgbClr val="20124D"/>
                </a:gs>
                <a:gs pos="100000">
                  <a:srgbClr val="EA9999"/>
                </a:gs>
              </a:gsLst>
              <a:lin ang="10800025" scaled="0"/>
            </a:gra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4"/>
            <p:cNvSpPr/>
            <p:nvPr/>
          </p:nvSpPr>
          <p:spPr>
            <a:xfrm>
              <a:off x="4028157" y="4738465"/>
              <a:ext cx="102300" cy="102300"/>
            </a:xfrm>
            <a:prstGeom prst="ellipse">
              <a:avLst/>
            </a:prstGeom>
            <a:gradFill>
              <a:gsLst>
                <a:gs pos="0">
                  <a:srgbClr val="20124D"/>
                </a:gs>
                <a:gs pos="100000">
                  <a:srgbClr val="EA9999"/>
                </a:gs>
              </a:gsLst>
              <a:lin ang="10800025" scaled="0"/>
            </a:gra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4"/>
            <p:cNvSpPr/>
            <p:nvPr/>
          </p:nvSpPr>
          <p:spPr>
            <a:xfrm>
              <a:off x="5040827" y="4738465"/>
              <a:ext cx="102300" cy="102300"/>
            </a:xfrm>
            <a:prstGeom prst="ellipse">
              <a:avLst/>
            </a:prstGeom>
            <a:gradFill>
              <a:gsLst>
                <a:gs pos="0">
                  <a:srgbClr val="20124D"/>
                </a:gs>
                <a:gs pos="100000">
                  <a:srgbClr val="EA9999"/>
                </a:gs>
              </a:gsLst>
              <a:lin ang="10800025" scaled="0"/>
            </a:gra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0" name="Google Shape;270;p4"/>
          <p:cNvSpPr txBox="1"/>
          <p:nvPr/>
        </p:nvSpPr>
        <p:spPr>
          <a:xfrm>
            <a:off x="2950533" y="4096977"/>
            <a:ext cx="1603200" cy="54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800">
                <a:solidFill>
                  <a:srgbClr val="FFFFFF"/>
                </a:solidFill>
                <a:latin typeface="Oswald"/>
                <a:ea typeface="Oswald"/>
                <a:cs typeface="Oswald"/>
                <a:sym typeface="Oswald"/>
              </a:rPr>
              <a:t>Keep emotions out of it.</a:t>
            </a:r>
            <a:endParaRPr sz="1800">
              <a:solidFill>
                <a:srgbClr val="FFFFFF"/>
              </a:solidFill>
              <a:latin typeface="Oswald"/>
              <a:ea typeface="Oswald"/>
              <a:cs typeface="Oswald"/>
              <a:sym typeface="Oswald"/>
            </a:endParaRPr>
          </a:p>
        </p:txBody>
      </p:sp>
      <p:sp>
        <p:nvSpPr>
          <p:cNvPr id="271" name="Google Shape;271;p4"/>
          <p:cNvSpPr txBox="1"/>
          <p:nvPr/>
        </p:nvSpPr>
        <p:spPr>
          <a:xfrm>
            <a:off x="2711725" y="4804308"/>
            <a:ext cx="2080800" cy="1104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1600"/>
              </a:spcAft>
              <a:buNone/>
            </a:pPr>
            <a:r>
              <a:rPr lang="en-US" sz="1600">
                <a:solidFill>
                  <a:srgbClr val="FFFFFF"/>
                </a:solidFill>
                <a:latin typeface="Calibri"/>
                <a:ea typeface="Calibri"/>
                <a:cs typeface="Calibri"/>
                <a:sym typeface="Calibri"/>
              </a:rPr>
              <a:t>It’s important you stay </a:t>
            </a:r>
            <a:r>
              <a:rPr lang="en-US" sz="1900">
                <a:solidFill>
                  <a:srgbClr val="FFFFFF"/>
                </a:solidFill>
                <a:latin typeface="Calibri"/>
                <a:ea typeface="Calibri"/>
                <a:cs typeface="Calibri"/>
                <a:sym typeface="Calibri"/>
              </a:rPr>
              <a:t>calm</a:t>
            </a:r>
            <a:r>
              <a:rPr lang="en-US" sz="1600">
                <a:solidFill>
                  <a:srgbClr val="FFFFFF"/>
                </a:solidFill>
                <a:latin typeface="Calibri"/>
                <a:ea typeface="Calibri"/>
                <a:cs typeface="Calibri"/>
                <a:sym typeface="Calibri"/>
              </a:rPr>
              <a:t> throughout the conversation. Don’t let the customer bait you into retaliating, and always watch your tone. </a:t>
            </a:r>
            <a:endParaRPr sz="1600">
              <a:solidFill>
                <a:srgbClr val="FFFFFF"/>
              </a:solidFill>
              <a:latin typeface="Calibri"/>
              <a:ea typeface="Calibri"/>
              <a:cs typeface="Calibri"/>
              <a:sym typeface="Calibri"/>
            </a:endParaRPr>
          </a:p>
        </p:txBody>
      </p:sp>
      <p:sp>
        <p:nvSpPr>
          <p:cNvPr id="272" name="Google Shape;272;p4"/>
          <p:cNvSpPr txBox="1"/>
          <p:nvPr/>
        </p:nvSpPr>
        <p:spPr>
          <a:xfrm>
            <a:off x="5194351" y="4096975"/>
            <a:ext cx="1992600" cy="54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800">
                <a:solidFill>
                  <a:srgbClr val="FFFFFF"/>
                </a:solidFill>
                <a:latin typeface="Oswald"/>
                <a:ea typeface="Oswald"/>
                <a:cs typeface="Oswald"/>
                <a:sym typeface="Oswald"/>
              </a:rPr>
              <a:t>Listen, listen, and listen some more. </a:t>
            </a:r>
            <a:endParaRPr sz="1800">
              <a:solidFill>
                <a:srgbClr val="FFFFFF"/>
              </a:solidFill>
              <a:latin typeface="Oswald"/>
              <a:ea typeface="Oswald"/>
              <a:cs typeface="Oswald"/>
              <a:sym typeface="Oswald"/>
            </a:endParaRPr>
          </a:p>
        </p:txBody>
      </p:sp>
      <p:sp>
        <p:nvSpPr>
          <p:cNvPr id="273" name="Google Shape;273;p4"/>
          <p:cNvSpPr txBox="1"/>
          <p:nvPr/>
        </p:nvSpPr>
        <p:spPr>
          <a:xfrm>
            <a:off x="5253877" y="4889475"/>
            <a:ext cx="1782600" cy="1104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600"/>
              </a:spcAft>
              <a:buNone/>
            </a:pPr>
            <a:r>
              <a:rPr lang="en-US" sz="1900">
                <a:solidFill>
                  <a:srgbClr val="FFFFFF"/>
                </a:solidFill>
                <a:latin typeface="Calibri"/>
                <a:ea typeface="Calibri"/>
                <a:cs typeface="Calibri"/>
                <a:sym typeface="Calibri"/>
              </a:rPr>
              <a:t>don't tune them out – tak</a:t>
            </a:r>
            <a:r>
              <a:rPr lang="en-US" sz="1900">
                <a:solidFill>
                  <a:srgbClr val="FFFFFF"/>
                </a:solidFill>
                <a:latin typeface="Calibri"/>
                <a:ea typeface="Calibri"/>
                <a:cs typeface="Calibri"/>
                <a:sym typeface="Calibri"/>
              </a:rPr>
              <a:t>e notes if you need to. </a:t>
            </a:r>
            <a:endParaRPr sz="1900">
              <a:solidFill>
                <a:srgbClr val="FFFFFF"/>
              </a:solidFill>
              <a:latin typeface="Calibri"/>
              <a:ea typeface="Calibri"/>
              <a:cs typeface="Calibri"/>
              <a:sym typeface="Calibri"/>
            </a:endParaRPr>
          </a:p>
        </p:txBody>
      </p:sp>
      <p:sp>
        <p:nvSpPr>
          <p:cNvPr id="274" name="Google Shape;274;p4"/>
          <p:cNvSpPr txBox="1"/>
          <p:nvPr/>
        </p:nvSpPr>
        <p:spPr>
          <a:xfrm>
            <a:off x="6108659" y="1991663"/>
            <a:ext cx="2541000" cy="54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200">
                <a:solidFill>
                  <a:srgbClr val="FFFFFF"/>
                </a:solidFill>
                <a:latin typeface="Calibri"/>
                <a:ea typeface="Calibri"/>
                <a:cs typeface="Calibri"/>
                <a:sym typeface="Calibri"/>
              </a:rPr>
              <a:t>Prepare in advance.</a:t>
            </a:r>
            <a:endParaRPr b="1" sz="2200">
              <a:solidFill>
                <a:srgbClr val="FFFFFF"/>
              </a:solidFill>
              <a:latin typeface="Calibri"/>
              <a:ea typeface="Calibri"/>
              <a:cs typeface="Calibri"/>
              <a:sym typeface="Calibri"/>
            </a:endParaRPr>
          </a:p>
        </p:txBody>
      </p:sp>
      <p:sp>
        <p:nvSpPr>
          <p:cNvPr id="275" name="Google Shape;275;p4"/>
          <p:cNvSpPr txBox="1"/>
          <p:nvPr/>
        </p:nvSpPr>
        <p:spPr>
          <a:xfrm>
            <a:off x="6335019" y="2430994"/>
            <a:ext cx="2080800" cy="1104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1600"/>
              </a:spcAft>
              <a:buNone/>
            </a:pPr>
            <a:r>
              <a:rPr lang="en-US" sz="1700">
                <a:solidFill>
                  <a:srgbClr val="FFFFFF"/>
                </a:solidFill>
                <a:latin typeface="Calibri"/>
                <a:ea typeface="Calibri"/>
                <a:cs typeface="Calibri"/>
                <a:sym typeface="Calibri"/>
              </a:rPr>
              <a:t>Practice responding to different concerns. It might help having scripts, but be careful.</a:t>
            </a:r>
            <a:endParaRPr sz="1700">
              <a:solidFill>
                <a:srgbClr val="FFFFFF"/>
              </a:solidFill>
              <a:latin typeface="Calibri"/>
              <a:ea typeface="Calibri"/>
              <a:cs typeface="Calibri"/>
              <a:sym typeface="Calibri"/>
            </a:endParaRPr>
          </a:p>
        </p:txBody>
      </p:sp>
      <p:sp>
        <p:nvSpPr>
          <p:cNvPr id="276" name="Google Shape;276;p4"/>
          <p:cNvSpPr txBox="1"/>
          <p:nvPr/>
        </p:nvSpPr>
        <p:spPr>
          <a:xfrm>
            <a:off x="7571598" y="4096975"/>
            <a:ext cx="1992600" cy="54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800">
                <a:solidFill>
                  <a:srgbClr val="FFFFFF"/>
                </a:solidFill>
                <a:latin typeface="Oswald"/>
                <a:ea typeface="Oswald"/>
                <a:cs typeface="Oswald"/>
                <a:sym typeface="Oswald"/>
              </a:rPr>
              <a:t>Identify and understand their anger.</a:t>
            </a:r>
            <a:endParaRPr sz="1800">
              <a:solidFill>
                <a:srgbClr val="FFFFFF"/>
              </a:solidFill>
              <a:latin typeface="Oswald"/>
              <a:ea typeface="Oswald"/>
              <a:cs typeface="Oswald"/>
              <a:sym typeface="Oswald"/>
            </a:endParaRPr>
          </a:p>
        </p:txBody>
      </p:sp>
      <p:sp>
        <p:nvSpPr>
          <p:cNvPr id="277" name="Google Shape;277;p4"/>
          <p:cNvSpPr txBox="1"/>
          <p:nvPr/>
        </p:nvSpPr>
        <p:spPr>
          <a:xfrm>
            <a:off x="7497825" y="4977800"/>
            <a:ext cx="2305200" cy="1104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1600"/>
              </a:spcAft>
              <a:buNone/>
            </a:pPr>
            <a:r>
              <a:rPr lang="en-US" sz="1600">
                <a:solidFill>
                  <a:srgbClr val="FFFFFF"/>
                </a:solidFill>
                <a:latin typeface="Calibri"/>
                <a:ea typeface="Calibri"/>
                <a:cs typeface="Calibri"/>
                <a:sym typeface="Calibri"/>
              </a:rPr>
              <a:t>What the customer complains about isn’t always the actual problem. This is where you have the chance to play detective.</a:t>
            </a:r>
            <a:endParaRPr sz="1600">
              <a:solidFill>
                <a:srgbClr val="FFFFFF"/>
              </a:solidFill>
              <a:latin typeface="Calibri"/>
              <a:ea typeface="Calibri"/>
              <a:cs typeface="Calibri"/>
              <a:sym typeface="Calibri"/>
            </a:endParaRPr>
          </a:p>
        </p:txBody>
      </p:sp>
      <p:sp>
        <p:nvSpPr>
          <p:cNvPr id="278" name="Google Shape;278;p4"/>
          <p:cNvSpPr txBox="1"/>
          <p:nvPr/>
        </p:nvSpPr>
        <p:spPr>
          <a:xfrm>
            <a:off x="9962175" y="4096975"/>
            <a:ext cx="2235300" cy="54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a:solidFill>
                  <a:srgbClr val="FFFFFF"/>
                </a:solidFill>
                <a:latin typeface="Calibri"/>
                <a:ea typeface="Calibri"/>
                <a:cs typeface="Calibri"/>
                <a:sym typeface="Calibri"/>
              </a:rPr>
              <a:t>Don’t make promises you can’t keep</a:t>
            </a:r>
            <a:endParaRPr b="1" sz="1800">
              <a:solidFill>
                <a:srgbClr val="FFFFFF"/>
              </a:solidFill>
              <a:latin typeface="Calibri"/>
              <a:ea typeface="Calibri"/>
              <a:cs typeface="Calibri"/>
              <a:sym typeface="Calibri"/>
            </a:endParaRPr>
          </a:p>
        </p:txBody>
      </p:sp>
      <p:sp>
        <p:nvSpPr>
          <p:cNvPr id="279" name="Google Shape;279;p4"/>
          <p:cNvSpPr txBox="1"/>
          <p:nvPr/>
        </p:nvSpPr>
        <p:spPr>
          <a:xfrm>
            <a:off x="9962163" y="4977808"/>
            <a:ext cx="2080800" cy="1104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1600"/>
              </a:spcAft>
              <a:buNone/>
            </a:pPr>
            <a:r>
              <a:rPr lang="en-US" sz="1500">
                <a:solidFill>
                  <a:srgbClr val="FFFFFF"/>
                </a:solidFill>
                <a:latin typeface="Raleway"/>
                <a:ea typeface="Raleway"/>
                <a:cs typeface="Raleway"/>
                <a:sym typeface="Raleway"/>
              </a:rPr>
              <a:t>Don’t make promises you can’t keep. Never lie to the customer. You may be tempted. Don’t do it! </a:t>
            </a:r>
            <a:endParaRPr sz="1500">
              <a:solidFill>
                <a:srgbClr val="FFFFFF"/>
              </a:solidFill>
              <a:latin typeface="Raleway"/>
              <a:ea typeface="Raleway"/>
              <a:cs typeface="Raleway"/>
              <a:sym typeface="Raleway"/>
            </a:endParaRPr>
          </a:p>
        </p:txBody>
      </p:sp>
      <p:grpSp>
        <p:nvGrpSpPr>
          <p:cNvPr id="280" name="Google Shape;280;p4"/>
          <p:cNvGrpSpPr/>
          <p:nvPr/>
        </p:nvGrpSpPr>
        <p:grpSpPr>
          <a:xfrm flipH="1">
            <a:off x="5350606" y="139810"/>
            <a:ext cx="7188230" cy="6578395"/>
            <a:chOff x="4479125" y="1041049"/>
            <a:chExt cx="1877656" cy="1414283"/>
          </a:xfrm>
        </p:grpSpPr>
        <p:sp>
          <p:nvSpPr>
            <p:cNvPr id="281" name="Google Shape;281;p4"/>
            <p:cNvSpPr/>
            <p:nvPr/>
          </p:nvSpPr>
          <p:spPr>
            <a:xfrm>
              <a:off x="6274625" y="2374162"/>
              <a:ext cx="82156" cy="81170"/>
            </a:xfrm>
            <a:custGeom>
              <a:rect b="b" l="l" r="r" t="t"/>
              <a:pathLst>
                <a:path extrusionOk="0" fill="none" h="2116" w="2142">
                  <a:moveTo>
                    <a:pt x="1901" y="884"/>
                  </a:moveTo>
                  <a:cubicBezTo>
                    <a:pt x="2142" y="1553"/>
                    <a:pt x="1473" y="2115"/>
                    <a:pt x="804" y="2008"/>
                  </a:cubicBezTo>
                  <a:cubicBezTo>
                    <a:pt x="563" y="1901"/>
                    <a:pt x="242" y="1660"/>
                    <a:pt x="242" y="1339"/>
                  </a:cubicBezTo>
                  <a:cubicBezTo>
                    <a:pt x="1" y="670"/>
                    <a:pt x="563" y="1"/>
                    <a:pt x="1232" y="215"/>
                  </a:cubicBezTo>
                  <a:cubicBezTo>
                    <a:pt x="1580" y="322"/>
                    <a:pt x="1901" y="563"/>
                    <a:pt x="1901" y="884"/>
                  </a:cubicBezTo>
                  <a:close/>
                </a:path>
              </a:pathLst>
            </a:custGeom>
            <a:noFill/>
            <a:ln cap="flat" cmpd="sng" w="11375">
              <a:solidFill>
                <a:srgbClr val="FFFFFF"/>
              </a:solidFill>
              <a:prstDash val="solid"/>
              <a:miter lim="2676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4"/>
            <p:cNvSpPr/>
            <p:nvPr/>
          </p:nvSpPr>
          <p:spPr>
            <a:xfrm>
              <a:off x="4640400" y="2418525"/>
              <a:ext cx="22775" cy="22100"/>
            </a:xfrm>
            <a:custGeom>
              <a:rect b="b" l="l" r="r" t="t"/>
              <a:pathLst>
                <a:path extrusionOk="0" fill="none" h="884" w="911">
                  <a:moveTo>
                    <a:pt x="910" y="455"/>
                  </a:moveTo>
                  <a:cubicBezTo>
                    <a:pt x="910" y="669"/>
                    <a:pt x="669" y="884"/>
                    <a:pt x="455" y="884"/>
                  </a:cubicBezTo>
                  <a:cubicBezTo>
                    <a:pt x="241" y="884"/>
                    <a:pt x="0" y="669"/>
                    <a:pt x="0" y="455"/>
                  </a:cubicBezTo>
                  <a:cubicBezTo>
                    <a:pt x="0" y="107"/>
                    <a:pt x="241" y="0"/>
                    <a:pt x="455" y="0"/>
                  </a:cubicBezTo>
                  <a:cubicBezTo>
                    <a:pt x="669" y="0"/>
                    <a:pt x="910" y="107"/>
                    <a:pt x="910" y="455"/>
                  </a:cubicBezTo>
                  <a:close/>
                </a:path>
              </a:pathLst>
            </a:custGeom>
            <a:noFill/>
            <a:ln cap="flat" cmpd="sng" w="11375">
              <a:solidFill>
                <a:srgbClr val="FFFFFF"/>
              </a:solidFill>
              <a:prstDash val="solid"/>
              <a:miter lim="2676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4"/>
            <p:cNvSpPr/>
            <p:nvPr/>
          </p:nvSpPr>
          <p:spPr>
            <a:xfrm>
              <a:off x="5392977" y="1041049"/>
              <a:ext cx="22100" cy="22775"/>
            </a:xfrm>
            <a:custGeom>
              <a:rect b="b" l="l" r="r" t="t"/>
              <a:pathLst>
                <a:path extrusionOk="0" fill="none" h="911" w="884">
                  <a:moveTo>
                    <a:pt x="884" y="456"/>
                  </a:moveTo>
                  <a:cubicBezTo>
                    <a:pt x="884" y="804"/>
                    <a:pt x="669" y="911"/>
                    <a:pt x="455" y="911"/>
                  </a:cubicBezTo>
                  <a:cubicBezTo>
                    <a:pt x="107" y="911"/>
                    <a:pt x="0" y="804"/>
                    <a:pt x="0" y="456"/>
                  </a:cubicBezTo>
                  <a:cubicBezTo>
                    <a:pt x="0" y="242"/>
                    <a:pt x="107" y="1"/>
                    <a:pt x="455" y="1"/>
                  </a:cubicBezTo>
                  <a:cubicBezTo>
                    <a:pt x="669" y="1"/>
                    <a:pt x="884" y="242"/>
                    <a:pt x="884" y="456"/>
                  </a:cubicBezTo>
                  <a:close/>
                </a:path>
              </a:pathLst>
            </a:custGeom>
            <a:noFill/>
            <a:ln cap="flat" cmpd="sng" w="11375">
              <a:solidFill>
                <a:srgbClr val="FFFFFF"/>
              </a:solidFill>
              <a:prstDash val="solid"/>
              <a:miter lim="2676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4"/>
            <p:cNvSpPr/>
            <p:nvPr/>
          </p:nvSpPr>
          <p:spPr>
            <a:xfrm>
              <a:off x="4479125" y="1922025"/>
              <a:ext cx="50225" cy="50200"/>
            </a:xfrm>
            <a:custGeom>
              <a:rect b="b" l="l" r="r" t="t"/>
              <a:pathLst>
                <a:path extrusionOk="0" fill="none" h="2008" w="2009">
                  <a:moveTo>
                    <a:pt x="1874" y="803"/>
                  </a:moveTo>
                  <a:cubicBezTo>
                    <a:pt x="2008" y="1472"/>
                    <a:pt x="1446" y="2008"/>
                    <a:pt x="777" y="1901"/>
                  </a:cubicBezTo>
                  <a:cubicBezTo>
                    <a:pt x="429" y="1794"/>
                    <a:pt x="215" y="1579"/>
                    <a:pt x="108" y="1231"/>
                  </a:cubicBezTo>
                  <a:cubicBezTo>
                    <a:pt x="1" y="562"/>
                    <a:pt x="536" y="0"/>
                    <a:pt x="1205" y="134"/>
                  </a:cubicBezTo>
                  <a:cubicBezTo>
                    <a:pt x="1553" y="241"/>
                    <a:pt x="1767" y="455"/>
                    <a:pt x="1874" y="803"/>
                  </a:cubicBezTo>
                  <a:close/>
                </a:path>
              </a:pathLst>
            </a:custGeom>
            <a:noFill/>
            <a:ln cap="flat" cmpd="sng" w="11375">
              <a:solidFill>
                <a:srgbClr val="FFFFFF"/>
              </a:solidFill>
              <a:prstDash val="solid"/>
              <a:miter lim="2676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id="290" name="Google Shape;290;g9788f19322_0_0"/>
          <p:cNvPicPr preferRelativeResize="0"/>
          <p:nvPr/>
        </p:nvPicPr>
        <p:blipFill>
          <a:blip r:embed="rId3">
            <a:alphaModFix/>
          </a:blip>
          <a:stretch>
            <a:fillRect/>
          </a:stretch>
        </p:blipFill>
        <p:spPr>
          <a:xfrm>
            <a:off x="4713775" y="72525"/>
            <a:ext cx="6099250" cy="6179175"/>
          </a:xfrm>
          <a:prstGeom prst="rect">
            <a:avLst/>
          </a:prstGeom>
          <a:noFill/>
          <a:ln>
            <a:noFill/>
          </a:ln>
        </p:spPr>
      </p:pic>
      <p:sp>
        <p:nvSpPr>
          <p:cNvPr id="291" name="Google Shape;291;g9788f19322_0_0"/>
          <p:cNvSpPr txBox="1"/>
          <p:nvPr/>
        </p:nvSpPr>
        <p:spPr>
          <a:xfrm>
            <a:off x="200250" y="2069600"/>
            <a:ext cx="1992600" cy="1996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lang="en-US" sz="3500">
                <a:latin typeface="Calibri"/>
                <a:ea typeface="Calibri"/>
                <a:cs typeface="Calibri"/>
                <a:sym typeface="Calibri"/>
              </a:rPr>
              <a:t>Real life examples</a:t>
            </a:r>
            <a:endParaRPr i="0" sz="3500" u="none" cap="none" strike="noStrike">
              <a:solidFill>
                <a:srgbClr val="000000"/>
              </a:solidFill>
              <a:latin typeface="Calibri"/>
              <a:ea typeface="Calibri"/>
              <a:cs typeface="Calibri"/>
              <a:sym typeface="Calibri"/>
            </a:endParaRPr>
          </a:p>
        </p:txBody>
      </p:sp>
      <p:sp>
        <p:nvSpPr>
          <p:cNvPr id="292" name="Google Shape;292;g9788f19322_0_0"/>
          <p:cNvSpPr/>
          <p:nvPr/>
        </p:nvSpPr>
        <p:spPr>
          <a:xfrm>
            <a:off x="5659550" y="679150"/>
            <a:ext cx="4807200" cy="412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g9788f19322_0_0"/>
          <p:cNvSpPr txBox="1"/>
          <p:nvPr/>
        </p:nvSpPr>
        <p:spPr>
          <a:xfrm>
            <a:off x="4341125" y="29063"/>
            <a:ext cx="6471900" cy="6266100"/>
          </a:xfrm>
          <a:prstGeom prst="rect">
            <a:avLst/>
          </a:prstGeom>
          <a:solidFill>
            <a:srgbClr val="EFEFE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0" lvl="0" marL="0" rtl="0" algn="ctr">
              <a:spcBef>
                <a:spcPts val="0"/>
              </a:spcBef>
              <a:spcAft>
                <a:spcPts val="0"/>
              </a:spcAft>
              <a:buNone/>
            </a:pPr>
            <a:r>
              <a:rPr lang="en-US" sz="2400">
                <a:latin typeface="Calibri"/>
                <a:ea typeface="Calibri"/>
                <a:cs typeface="Calibri"/>
                <a:sym typeface="Calibri"/>
              </a:rPr>
              <a:t>Customer</a:t>
            </a:r>
            <a:r>
              <a:rPr lang="en-US" sz="2400">
                <a:latin typeface="Calibri"/>
                <a:ea typeface="Calibri"/>
                <a:cs typeface="Calibri"/>
                <a:sym typeface="Calibri"/>
              </a:rPr>
              <a:t> calls in due to lack of internet. The agent advises him/her that there is an outage in his/her area. The customer demands to know WHY there is an outage. </a:t>
            </a:r>
            <a:endParaRPr sz="2400">
              <a:latin typeface="Calibri"/>
              <a:ea typeface="Calibri"/>
              <a:cs typeface="Calibri"/>
              <a:sym typeface="Calibri"/>
            </a:endParaRPr>
          </a:p>
          <a:p>
            <a:pPr indent="0" lvl="0" marL="0" rtl="0" algn="ctr">
              <a:spcBef>
                <a:spcPts val="0"/>
              </a:spcBef>
              <a:spcAft>
                <a:spcPts val="0"/>
              </a:spcAft>
              <a:buNone/>
            </a:pPr>
            <a:r>
              <a:t/>
            </a:r>
            <a:endParaRPr sz="2400">
              <a:latin typeface="Calibri"/>
              <a:ea typeface="Calibri"/>
              <a:cs typeface="Calibri"/>
              <a:sym typeface="Calibri"/>
            </a:endParaRPr>
          </a:p>
          <a:p>
            <a:pPr indent="0" lvl="0" marL="0" rtl="0" algn="ctr">
              <a:spcBef>
                <a:spcPts val="0"/>
              </a:spcBef>
              <a:spcAft>
                <a:spcPts val="0"/>
              </a:spcAft>
              <a:buNone/>
            </a:pPr>
            <a:r>
              <a:t/>
            </a:r>
            <a:endParaRPr sz="2400">
              <a:latin typeface="Calibri"/>
              <a:ea typeface="Calibri"/>
              <a:cs typeface="Calibri"/>
              <a:sym typeface="Calibri"/>
            </a:endParaRPr>
          </a:p>
          <a:p>
            <a:pPr indent="0" lvl="0" marL="0" rtl="0" algn="ctr">
              <a:spcBef>
                <a:spcPts val="0"/>
              </a:spcBef>
              <a:spcAft>
                <a:spcPts val="0"/>
              </a:spcAft>
              <a:buNone/>
            </a:pPr>
            <a:r>
              <a:t/>
            </a:r>
            <a:endParaRPr sz="2400">
              <a:latin typeface="Calibri"/>
              <a:ea typeface="Calibri"/>
              <a:cs typeface="Calibri"/>
              <a:sym typeface="Calibri"/>
            </a:endParaRPr>
          </a:p>
          <a:p>
            <a:pPr indent="0" lvl="0" marL="0" rtl="0" algn="ctr">
              <a:spcBef>
                <a:spcPts val="0"/>
              </a:spcBef>
              <a:spcAft>
                <a:spcPts val="0"/>
              </a:spcAft>
              <a:buNone/>
            </a:pPr>
            <a:r>
              <a:rPr lang="en-US" sz="2400">
                <a:latin typeface="Calibri"/>
                <a:ea typeface="Calibri"/>
                <a:cs typeface="Calibri"/>
                <a:sym typeface="Calibri"/>
              </a:rPr>
              <a:t>Let’s see the interaction. </a:t>
            </a:r>
            <a:endParaRPr sz="2400">
              <a:latin typeface="Calibri"/>
              <a:ea typeface="Calibri"/>
              <a:cs typeface="Calibri"/>
              <a:sym typeface="Calibri"/>
            </a:endParaRPr>
          </a:p>
          <a:p>
            <a:pPr indent="0" lvl="0" marL="0" rtl="0" algn="ctr">
              <a:spcBef>
                <a:spcPts val="0"/>
              </a:spcBef>
              <a:spcAft>
                <a:spcPts val="0"/>
              </a:spcAft>
              <a:buNone/>
            </a:pPr>
            <a:r>
              <a:rPr lang="en-US" sz="2400">
                <a:latin typeface="Calibri"/>
                <a:ea typeface="Calibri"/>
                <a:cs typeface="Calibri"/>
                <a:sym typeface="Calibri"/>
              </a:rPr>
              <a:t>What things would you do different? </a:t>
            </a:r>
            <a:endParaRPr sz="2400">
              <a:latin typeface="Calibri"/>
              <a:ea typeface="Calibri"/>
              <a:cs typeface="Calibri"/>
              <a:sym typeface="Calibri"/>
            </a:endParaRPr>
          </a:p>
          <a:p>
            <a:pPr indent="0" lvl="0" marL="0" rtl="0" algn="ctr">
              <a:spcBef>
                <a:spcPts val="0"/>
              </a:spcBef>
              <a:spcAft>
                <a:spcPts val="0"/>
              </a:spcAft>
              <a:buNone/>
            </a:pPr>
            <a:r>
              <a:rPr lang="en-US" sz="2400">
                <a:latin typeface="Calibri"/>
                <a:ea typeface="Calibri"/>
                <a:cs typeface="Calibri"/>
                <a:sym typeface="Calibri"/>
              </a:rPr>
              <a:t>What would you say?</a:t>
            </a:r>
            <a:endParaRPr sz="2400">
              <a:latin typeface="Calibri"/>
              <a:ea typeface="Calibri"/>
              <a:cs typeface="Calibri"/>
              <a:sym typeface="Calibri"/>
            </a:endParaRPr>
          </a:p>
          <a:p>
            <a:pPr indent="0" lvl="0" marL="0" rtl="0" algn="ctr">
              <a:spcBef>
                <a:spcPts val="0"/>
              </a:spcBef>
              <a:spcAft>
                <a:spcPts val="0"/>
              </a:spcAft>
              <a:buNone/>
            </a:pPr>
            <a:r>
              <a:rPr lang="en-US" sz="2400">
                <a:latin typeface="Calibri"/>
                <a:ea typeface="Calibri"/>
                <a:cs typeface="Calibri"/>
                <a:sym typeface="Calibri"/>
              </a:rPr>
              <a:t>Did the agent do the proper thing?</a:t>
            </a:r>
            <a:br>
              <a:rPr lang="en-US" sz="2400">
                <a:latin typeface="Calibri"/>
                <a:ea typeface="Calibri"/>
                <a:cs typeface="Calibri"/>
                <a:sym typeface="Calibri"/>
              </a:rPr>
            </a:br>
            <a:r>
              <a:rPr lang="en-US" sz="2400">
                <a:latin typeface="Calibri"/>
                <a:ea typeface="Calibri"/>
                <a:cs typeface="Calibri"/>
                <a:sym typeface="Calibri"/>
              </a:rPr>
              <a:t>What thing can you offer in a situation like this?</a:t>
            </a:r>
            <a:endParaRPr sz="2400">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93"/>
                                        </p:tgtEl>
                                      </p:cBhvr>
                                    </p:animEffect>
                                    <p:set>
                                      <p:cBhvr>
                                        <p:cTn dur="1" fill="hold">
                                          <p:stCondLst>
                                            <p:cond delay="1000"/>
                                          </p:stCondLst>
                                        </p:cTn>
                                        <p:tgtEl>
                                          <p:spTgt spid="29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pic>
        <p:nvPicPr>
          <p:cNvPr id="299" name="Google Shape;299;g9788f19322_0_10"/>
          <p:cNvPicPr preferRelativeResize="0"/>
          <p:nvPr/>
        </p:nvPicPr>
        <p:blipFill rotWithShape="1">
          <a:blip r:embed="rId3">
            <a:alphaModFix/>
          </a:blip>
          <a:srcRect b="0" l="0" r="0" t="2959"/>
          <a:stretch/>
        </p:blipFill>
        <p:spPr>
          <a:xfrm>
            <a:off x="4314550" y="398450"/>
            <a:ext cx="6731050" cy="5887525"/>
          </a:xfrm>
          <a:prstGeom prst="rect">
            <a:avLst/>
          </a:prstGeom>
          <a:noFill/>
          <a:ln>
            <a:noFill/>
          </a:ln>
        </p:spPr>
      </p:pic>
      <p:sp>
        <p:nvSpPr>
          <p:cNvPr id="300" name="Google Shape;300;g9788f19322_0_10"/>
          <p:cNvSpPr txBox="1"/>
          <p:nvPr/>
        </p:nvSpPr>
        <p:spPr>
          <a:xfrm>
            <a:off x="200250" y="2069600"/>
            <a:ext cx="1992600" cy="1996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lang="en-US" sz="3500">
                <a:latin typeface="Calibri"/>
                <a:ea typeface="Calibri"/>
                <a:cs typeface="Calibri"/>
                <a:sym typeface="Calibri"/>
              </a:rPr>
              <a:t>Real life examples</a:t>
            </a:r>
            <a:endParaRPr i="0" sz="3500" u="none" cap="none" strike="noStrike">
              <a:solidFill>
                <a:srgbClr val="000000"/>
              </a:solidFill>
              <a:latin typeface="Calibri"/>
              <a:ea typeface="Calibri"/>
              <a:cs typeface="Calibri"/>
              <a:sym typeface="Calibri"/>
            </a:endParaRPr>
          </a:p>
        </p:txBody>
      </p:sp>
      <p:pic>
        <p:nvPicPr>
          <p:cNvPr id="301" name="Google Shape;301;g9788f19322_0_10"/>
          <p:cNvPicPr preferRelativeResize="0"/>
          <p:nvPr/>
        </p:nvPicPr>
        <p:blipFill>
          <a:blip r:embed="rId4">
            <a:alphaModFix/>
          </a:blip>
          <a:stretch>
            <a:fillRect/>
          </a:stretch>
        </p:blipFill>
        <p:spPr>
          <a:xfrm>
            <a:off x="4626982" y="698382"/>
            <a:ext cx="6471900" cy="5887530"/>
          </a:xfrm>
          <a:prstGeom prst="rect">
            <a:avLst/>
          </a:prstGeom>
          <a:noFill/>
          <a:ln>
            <a:noFill/>
          </a:ln>
        </p:spPr>
      </p:pic>
      <p:sp>
        <p:nvSpPr>
          <p:cNvPr id="302" name="Google Shape;302;g9788f19322_0_10"/>
          <p:cNvSpPr txBox="1"/>
          <p:nvPr/>
        </p:nvSpPr>
        <p:spPr>
          <a:xfrm>
            <a:off x="4181375" y="295950"/>
            <a:ext cx="7071000" cy="6189300"/>
          </a:xfrm>
          <a:prstGeom prst="rect">
            <a:avLst/>
          </a:prstGeom>
          <a:solidFill>
            <a:srgbClr val="EFEFE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0" lvl="0" marL="0" rtl="0" algn="ctr">
              <a:spcBef>
                <a:spcPts val="0"/>
              </a:spcBef>
              <a:spcAft>
                <a:spcPts val="0"/>
              </a:spcAft>
              <a:buNone/>
            </a:pPr>
            <a:r>
              <a:rPr lang="en-US" sz="2400">
                <a:latin typeface="Calibri"/>
                <a:ea typeface="Calibri"/>
                <a:cs typeface="Calibri"/>
                <a:sym typeface="Calibri"/>
              </a:rPr>
              <a:t>Customer contacts us over a TC appointment that shows as missed but she claims not to have missed it and to have had a similar issue before. Agent says, they cannot waive it because it shows as if the technician showed up and rebooted her modem.</a:t>
            </a:r>
            <a:endParaRPr sz="2400">
              <a:latin typeface="Calibri"/>
              <a:ea typeface="Calibri"/>
              <a:cs typeface="Calibri"/>
              <a:sym typeface="Calibri"/>
            </a:endParaRPr>
          </a:p>
          <a:p>
            <a:pPr indent="0" lvl="0" marL="0" rtl="0" algn="ctr">
              <a:spcBef>
                <a:spcPts val="0"/>
              </a:spcBef>
              <a:spcAft>
                <a:spcPts val="0"/>
              </a:spcAft>
              <a:buNone/>
            </a:pPr>
            <a:r>
              <a:t/>
            </a:r>
            <a:endParaRPr sz="2400">
              <a:latin typeface="Calibri"/>
              <a:ea typeface="Calibri"/>
              <a:cs typeface="Calibri"/>
              <a:sym typeface="Calibri"/>
            </a:endParaRPr>
          </a:p>
          <a:p>
            <a:pPr indent="0" lvl="0" marL="0" rtl="0" algn="ctr">
              <a:spcBef>
                <a:spcPts val="0"/>
              </a:spcBef>
              <a:spcAft>
                <a:spcPts val="0"/>
              </a:spcAft>
              <a:buNone/>
            </a:pPr>
            <a:r>
              <a:t/>
            </a:r>
            <a:endParaRPr sz="2400">
              <a:latin typeface="Calibri"/>
              <a:ea typeface="Calibri"/>
              <a:cs typeface="Calibri"/>
              <a:sym typeface="Calibri"/>
            </a:endParaRPr>
          </a:p>
          <a:p>
            <a:pPr indent="0" lvl="0" marL="0" rtl="0" algn="ctr">
              <a:spcBef>
                <a:spcPts val="0"/>
              </a:spcBef>
              <a:spcAft>
                <a:spcPts val="0"/>
              </a:spcAft>
              <a:buNone/>
            </a:pPr>
            <a:r>
              <a:rPr lang="en-US" sz="2400">
                <a:latin typeface="Calibri"/>
                <a:ea typeface="Calibri"/>
                <a:cs typeface="Calibri"/>
                <a:sym typeface="Calibri"/>
              </a:rPr>
              <a:t>Let’s see the interaction. </a:t>
            </a:r>
            <a:endParaRPr sz="2400">
              <a:latin typeface="Calibri"/>
              <a:ea typeface="Calibri"/>
              <a:cs typeface="Calibri"/>
              <a:sym typeface="Calibri"/>
            </a:endParaRPr>
          </a:p>
          <a:p>
            <a:pPr indent="0" lvl="0" marL="0" rtl="0" algn="ctr">
              <a:spcBef>
                <a:spcPts val="0"/>
              </a:spcBef>
              <a:spcAft>
                <a:spcPts val="0"/>
              </a:spcAft>
              <a:buNone/>
            </a:pPr>
            <a:r>
              <a:rPr lang="en-US" sz="2400">
                <a:latin typeface="Calibri"/>
                <a:ea typeface="Calibri"/>
                <a:cs typeface="Calibri"/>
                <a:sym typeface="Calibri"/>
              </a:rPr>
              <a:t>What things would you do different? </a:t>
            </a:r>
            <a:endParaRPr sz="2400">
              <a:latin typeface="Calibri"/>
              <a:ea typeface="Calibri"/>
              <a:cs typeface="Calibri"/>
              <a:sym typeface="Calibri"/>
            </a:endParaRPr>
          </a:p>
          <a:p>
            <a:pPr indent="0" lvl="0" marL="0" rtl="0" algn="ctr">
              <a:spcBef>
                <a:spcPts val="0"/>
              </a:spcBef>
              <a:spcAft>
                <a:spcPts val="0"/>
              </a:spcAft>
              <a:buNone/>
            </a:pPr>
            <a:r>
              <a:rPr lang="en-US" sz="2400">
                <a:latin typeface="Calibri"/>
                <a:ea typeface="Calibri"/>
                <a:cs typeface="Calibri"/>
                <a:sym typeface="Calibri"/>
              </a:rPr>
              <a:t>What would you say?</a:t>
            </a:r>
            <a:endParaRPr sz="2400">
              <a:latin typeface="Calibri"/>
              <a:ea typeface="Calibri"/>
              <a:cs typeface="Calibri"/>
              <a:sym typeface="Calibri"/>
            </a:endParaRPr>
          </a:p>
          <a:p>
            <a:pPr indent="0" lvl="0" marL="0" rtl="0" algn="ctr">
              <a:spcBef>
                <a:spcPts val="0"/>
              </a:spcBef>
              <a:spcAft>
                <a:spcPts val="0"/>
              </a:spcAft>
              <a:buNone/>
            </a:pPr>
            <a:r>
              <a:rPr lang="en-US" sz="2400">
                <a:latin typeface="Calibri"/>
                <a:ea typeface="Calibri"/>
                <a:cs typeface="Calibri"/>
                <a:sym typeface="Calibri"/>
              </a:rPr>
              <a:t>Did the agent do the proper thing?</a:t>
            </a:r>
            <a:br>
              <a:rPr lang="en-US" sz="2400">
                <a:latin typeface="Calibri"/>
                <a:ea typeface="Calibri"/>
                <a:cs typeface="Calibri"/>
                <a:sym typeface="Calibri"/>
              </a:rPr>
            </a:br>
            <a:r>
              <a:rPr lang="en-US" sz="2400">
                <a:latin typeface="Calibri"/>
                <a:ea typeface="Calibri"/>
                <a:cs typeface="Calibri"/>
                <a:sym typeface="Calibri"/>
              </a:rPr>
              <a:t>What thing can you offer in a situation like this?</a:t>
            </a:r>
            <a:endParaRPr sz="2400">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02"/>
                                        </p:tgtEl>
                                      </p:cBhvr>
                                    </p:animEffect>
                                    <p:set>
                                      <p:cBhvr>
                                        <p:cTn dur="1" fill="hold">
                                          <p:stCondLst>
                                            <p:cond delay="1000"/>
                                          </p:stCondLst>
                                        </p:cTn>
                                        <p:tgtEl>
                                          <p:spTgt spid="30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01"/>
                                        </p:tgtEl>
                                      </p:cBhvr>
                                    </p:animEffect>
                                    <p:set>
                                      <p:cBhvr>
                                        <p:cTn dur="1" fill="hold">
                                          <p:stCondLst>
                                            <p:cond delay="1000"/>
                                          </p:stCondLst>
                                        </p:cTn>
                                        <p:tgtEl>
                                          <p:spTgt spid="30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g9788f19322_0_124"/>
          <p:cNvSpPr txBox="1"/>
          <p:nvPr>
            <p:ph idx="1" type="body"/>
          </p:nvPr>
        </p:nvSpPr>
        <p:spPr>
          <a:xfrm>
            <a:off x="55800" y="2046350"/>
            <a:ext cx="2237100" cy="4351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n-US"/>
              <a:t>Avoid using </a:t>
            </a:r>
            <a:r>
              <a:rPr lang="en-US">
                <a:solidFill>
                  <a:schemeClr val="accent2"/>
                </a:solidFill>
              </a:rPr>
              <a:t>this words</a:t>
            </a:r>
            <a:r>
              <a:rPr lang="en-US"/>
              <a:t>… I will give you some alternatives</a:t>
            </a:r>
            <a:endParaRPr/>
          </a:p>
        </p:txBody>
      </p:sp>
      <p:sp>
        <p:nvSpPr>
          <p:cNvPr id="309" name="Google Shape;309;g9788f19322_0_124"/>
          <p:cNvSpPr txBox="1"/>
          <p:nvPr/>
        </p:nvSpPr>
        <p:spPr>
          <a:xfrm>
            <a:off x="2768535" y="1674475"/>
            <a:ext cx="4080900" cy="583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US" sz="3900">
                <a:solidFill>
                  <a:schemeClr val="accent2"/>
                </a:solidFill>
                <a:latin typeface="Oswald"/>
                <a:ea typeface="Oswald"/>
                <a:cs typeface="Oswald"/>
                <a:sym typeface="Oswald"/>
              </a:rPr>
              <a:t>NO</a:t>
            </a:r>
            <a:endParaRPr sz="3900">
              <a:solidFill>
                <a:schemeClr val="accent2"/>
              </a:solidFill>
              <a:latin typeface="Oswald"/>
              <a:ea typeface="Oswald"/>
              <a:cs typeface="Oswald"/>
              <a:sym typeface="Oswald"/>
            </a:endParaRPr>
          </a:p>
        </p:txBody>
      </p:sp>
      <p:sp>
        <p:nvSpPr>
          <p:cNvPr id="310" name="Google Shape;310;g9788f19322_0_124"/>
          <p:cNvSpPr txBox="1"/>
          <p:nvPr/>
        </p:nvSpPr>
        <p:spPr>
          <a:xfrm>
            <a:off x="2769415" y="2237548"/>
            <a:ext cx="4080300" cy="942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sz="2100">
                <a:solidFill>
                  <a:srgbClr val="FFFFFF"/>
                </a:solidFill>
                <a:latin typeface="Raleway"/>
                <a:ea typeface="Raleway"/>
                <a:cs typeface="Raleway"/>
                <a:sym typeface="Raleway"/>
              </a:rPr>
              <a:t>I can’t do that, but this is what I can do…</a:t>
            </a:r>
            <a:endParaRPr sz="2100">
              <a:solidFill>
                <a:srgbClr val="FFFFFF"/>
              </a:solidFill>
              <a:latin typeface="Raleway"/>
              <a:ea typeface="Raleway"/>
              <a:cs typeface="Raleway"/>
              <a:sym typeface="Raleway"/>
            </a:endParaRPr>
          </a:p>
        </p:txBody>
      </p:sp>
      <p:sp>
        <p:nvSpPr>
          <p:cNvPr id="311" name="Google Shape;311;g9788f19322_0_124"/>
          <p:cNvSpPr txBox="1"/>
          <p:nvPr/>
        </p:nvSpPr>
        <p:spPr>
          <a:xfrm>
            <a:off x="2768579" y="3097594"/>
            <a:ext cx="4080300" cy="583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US" sz="4000">
                <a:solidFill>
                  <a:schemeClr val="accent2"/>
                </a:solidFill>
                <a:latin typeface="Oswald"/>
                <a:ea typeface="Oswald"/>
                <a:cs typeface="Oswald"/>
                <a:sym typeface="Oswald"/>
              </a:rPr>
              <a:t>It’s not my fault</a:t>
            </a:r>
            <a:endParaRPr sz="4000">
              <a:solidFill>
                <a:schemeClr val="accent2"/>
              </a:solidFill>
              <a:latin typeface="Oswald"/>
              <a:ea typeface="Oswald"/>
              <a:cs typeface="Oswald"/>
              <a:sym typeface="Oswald"/>
            </a:endParaRPr>
          </a:p>
        </p:txBody>
      </p:sp>
      <p:sp>
        <p:nvSpPr>
          <p:cNvPr id="312" name="Google Shape;312;g9788f19322_0_124"/>
          <p:cNvSpPr txBox="1"/>
          <p:nvPr/>
        </p:nvSpPr>
        <p:spPr>
          <a:xfrm>
            <a:off x="2768997" y="3660667"/>
            <a:ext cx="4080300" cy="942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sz="2300">
                <a:solidFill>
                  <a:srgbClr val="FFFFFF"/>
                </a:solidFill>
                <a:latin typeface="Raleway"/>
                <a:ea typeface="Raleway"/>
                <a:cs typeface="Raleway"/>
                <a:sym typeface="Raleway"/>
              </a:rPr>
              <a:t>Let me see how I can fix this.</a:t>
            </a:r>
            <a:endParaRPr sz="2300">
              <a:solidFill>
                <a:srgbClr val="FFFFFF"/>
              </a:solidFill>
              <a:latin typeface="Raleway"/>
              <a:ea typeface="Raleway"/>
              <a:cs typeface="Raleway"/>
              <a:sym typeface="Raleway"/>
            </a:endParaRPr>
          </a:p>
        </p:txBody>
      </p:sp>
      <p:sp>
        <p:nvSpPr>
          <p:cNvPr id="313" name="Google Shape;313;g9788f19322_0_124"/>
          <p:cNvSpPr txBox="1"/>
          <p:nvPr/>
        </p:nvSpPr>
        <p:spPr>
          <a:xfrm>
            <a:off x="7943016" y="1674475"/>
            <a:ext cx="4080300" cy="58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3200">
                <a:solidFill>
                  <a:schemeClr val="accent2"/>
                </a:solidFill>
                <a:latin typeface="Oswald"/>
                <a:ea typeface="Oswald"/>
                <a:cs typeface="Oswald"/>
                <a:sym typeface="Oswald"/>
              </a:rPr>
              <a:t>Calm Down / Settle Down</a:t>
            </a:r>
            <a:endParaRPr sz="3200">
              <a:solidFill>
                <a:schemeClr val="accent2"/>
              </a:solidFill>
              <a:latin typeface="Oswald"/>
              <a:ea typeface="Oswald"/>
              <a:cs typeface="Oswald"/>
              <a:sym typeface="Oswald"/>
            </a:endParaRPr>
          </a:p>
        </p:txBody>
      </p:sp>
      <p:sp>
        <p:nvSpPr>
          <p:cNvPr id="314" name="Google Shape;314;g9788f19322_0_124"/>
          <p:cNvSpPr txBox="1"/>
          <p:nvPr/>
        </p:nvSpPr>
        <p:spPr>
          <a:xfrm>
            <a:off x="7943105" y="2237548"/>
            <a:ext cx="4080300" cy="942000"/>
          </a:xfrm>
          <a:prstGeom prst="rect">
            <a:avLst/>
          </a:prstGeom>
          <a:noFill/>
          <a:ln>
            <a:noFill/>
          </a:ln>
        </p:spPr>
        <p:txBody>
          <a:bodyPr anchorCtr="0" anchor="t" bIns="91425" lIns="91425" spcFirstLastPara="1" rIns="91425" wrap="square" tIns="91425">
            <a:noAutofit/>
          </a:bodyPr>
          <a:lstStyle/>
          <a:p>
            <a:pPr indent="0" lvl="0" marL="0" marR="332101" rtl="0" algn="l">
              <a:spcBef>
                <a:spcPts val="0"/>
              </a:spcBef>
              <a:spcAft>
                <a:spcPts val="0"/>
              </a:spcAft>
              <a:buNone/>
            </a:pPr>
            <a:r>
              <a:rPr lang="en-US" sz="2200">
                <a:solidFill>
                  <a:srgbClr val="FFFFFF"/>
                </a:solidFill>
                <a:latin typeface="Raleway"/>
                <a:ea typeface="Raleway"/>
                <a:cs typeface="Raleway"/>
                <a:sym typeface="Raleway"/>
              </a:rPr>
              <a:t> I truly understand how you feel.</a:t>
            </a:r>
            <a:endParaRPr sz="2200">
              <a:solidFill>
                <a:srgbClr val="FFFFFF"/>
              </a:solidFill>
              <a:latin typeface="Raleway"/>
              <a:ea typeface="Raleway"/>
              <a:cs typeface="Raleway"/>
              <a:sym typeface="Raleway"/>
            </a:endParaRPr>
          </a:p>
        </p:txBody>
      </p:sp>
      <p:sp>
        <p:nvSpPr>
          <p:cNvPr id="315" name="Google Shape;315;g9788f19322_0_124"/>
          <p:cNvSpPr txBox="1"/>
          <p:nvPr/>
        </p:nvSpPr>
        <p:spPr>
          <a:xfrm>
            <a:off x="2768535" y="4520717"/>
            <a:ext cx="4080900" cy="583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US" sz="4000">
                <a:solidFill>
                  <a:schemeClr val="accent2"/>
                </a:solidFill>
                <a:latin typeface="Oswald"/>
                <a:ea typeface="Oswald"/>
                <a:cs typeface="Oswald"/>
                <a:sym typeface="Oswald"/>
              </a:rPr>
              <a:t>I don’t know</a:t>
            </a:r>
            <a:endParaRPr sz="4000">
              <a:solidFill>
                <a:schemeClr val="accent2"/>
              </a:solidFill>
              <a:latin typeface="Oswald"/>
              <a:ea typeface="Oswald"/>
              <a:cs typeface="Oswald"/>
              <a:sym typeface="Oswald"/>
            </a:endParaRPr>
          </a:p>
        </p:txBody>
      </p:sp>
      <p:sp>
        <p:nvSpPr>
          <p:cNvPr id="316" name="Google Shape;316;g9788f19322_0_124"/>
          <p:cNvSpPr txBox="1"/>
          <p:nvPr/>
        </p:nvSpPr>
        <p:spPr>
          <a:xfrm>
            <a:off x="2769415" y="5083803"/>
            <a:ext cx="4080300" cy="942000"/>
          </a:xfrm>
          <a:prstGeom prst="rect">
            <a:avLst/>
          </a:prstGeom>
          <a:noFill/>
          <a:ln>
            <a:noFill/>
          </a:ln>
        </p:spPr>
        <p:txBody>
          <a:bodyPr anchorCtr="0" anchor="t" bIns="91425" lIns="91425" spcFirstLastPara="1" rIns="91425" wrap="square" tIns="91425">
            <a:noAutofit/>
          </a:bodyPr>
          <a:lstStyle/>
          <a:p>
            <a:pPr indent="-89999" lvl="0" marL="89999" rtl="0" algn="r">
              <a:spcBef>
                <a:spcPts val="0"/>
              </a:spcBef>
              <a:spcAft>
                <a:spcPts val="0"/>
              </a:spcAft>
              <a:buNone/>
            </a:pPr>
            <a:r>
              <a:rPr lang="en-US" sz="2200">
                <a:solidFill>
                  <a:srgbClr val="FFFFFF"/>
                </a:solidFill>
                <a:latin typeface="Raleway"/>
                <a:ea typeface="Raleway"/>
                <a:cs typeface="Raleway"/>
                <a:sym typeface="Raleway"/>
              </a:rPr>
              <a:t>	Let me find the answer for you /// I will sort this out for you.</a:t>
            </a:r>
            <a:endParaRPr sz="2200">
              <a:solidFill>
                <a:srgbClr val="FFFFFF"/>
              </a:solidFill>
              <a:latin typeface="Raleway"/>
              <a:ea typeface="Raleway"/>
              <a:cs typeface="Raleway"/>
              <a:sym typeface="Raleway"/>
            </a:endParaRPr>
          </a:p>
        </p:txBody>
      </p:sp>
      <p:sp>
        <p:nvSpPr>
          <p:cNvPr id="317" name="Google Shape;317;g9788f19322_0_124"/>
          <p:cNvSpPr txBox="1"/>
          <p:nvPr/>
        </p:nvSpPr>
        <p:spPr>
          <a:xfrm>
            <a:off x="7942708" y="3097597"/>
            <a:ext cx="4080900" cy="58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3400">
                <a:solidFill>
                  <a:schemeClr val="accent2"/>
                </a:solidFill>
                <a:latin typeface="Oswald"/>
                <a:ea typeface="Oswald"/>
                <a:cs typeface="Oswald"/>
                <a:sym typeface="Oswald"/>
              </a:rPr>
              <a:t>There’s nothing I can do</a:t>
            </a:r>
            <a:endParaRPr sz="3400">
              <a:solidFill>
                <a:schemeClr val="accent2"/>
              </a:solidFill>
              <a:latin typeface="Oswald"/>
              <a:ea typeface="Oswald"/>
              <a:cs typeface="Oswald"/>
              <a:sym typeface="Oswald"/>
            </a:endParaRPr>
          </a:p>
        </p:txBody>
      </p:sp>
      <p:sp>
        <p:nvSpPr>
          <p:cNvPr id="318" name="Google Shape;318;g9788f19322_0_124"/>
          <p:cNvSpPr txBox="1"/>
          <p:nvPr/>
        </p:nvSpPr>
        <p:spPr>
          <a:xfrm>
            <a:off x="7943303" y="3660684"/>
            <a:ext cx="4080300" cy="9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200">
                <a:solidFill>
                  <a:srgbClr val="FFFFFF"/>
                </a:solidFill>
                <a:latin typeface="Raleway"/>
                <a:ea typeface="Raleway"/>
                <a:cs typeface="Raleway"/>
                <a:sym typeface="Raleway"/>
              </a:rPr>
              <a:t>While I can’t do that, this is what I can do…</a:t>
            </a:r>
            <a:endParaRPr sz="2200">
              <a:solidFill>
                <a:srgbClr val="FFFFFF"/>
              </a:solidFill>
              <a:latin typeface="Raleway"/>
              <a:ea typeface="Raleway"/>
              <a:cs typeface="Raleway"/>
              <a:sym typeface="Raleway"/>
            </a:endParaRPr>
          </a:p>
        </p:txBody>
      </p:sp>
      <p:sp>
        <p:nvSpPr>
          <p:cNvPr id="319" name="Google Shape;319;g9788f19322_0_124"/>
          <p:cNvSpPr txBox="1"/>
          <p:nvPr/>
        </p:nvSpPr>
        <p:spPr>
          <a:xfrm>
            <a:off x="7943016" y="4520714"/>
            <a:ext cx="4080300" cy="58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3500">
                <a:solidFill>
                  <a:schemeClr val="accent2"/>
                </a:solidFill>
                <a:latin typeface="Oswald"/>
                <a:ea typeface="Oswald"/>
                <a:cs typeface="Oswald"/>
                <a:sym typeface="Oswald"/>
              </a:rPr>
              <a:t>Sorry, that’s the policy</a:t>
            </a:r>
            <a:endParaRPr sz="3500">
              <a:solidFill>
                <a:schemeClr val="accent2"/>
              </a:solidFill>
              <a:latin typeface="Oswald"/>
              <a:ea typeface="Oswald"/>
              <a:cs typeface="Oswald"/>
              <a:sym typeface="Oswald"/>
            </a:endParaRPr>
          </a:p>
        </p:txBody>
      </p:sp>
      <p:sp>
        <p:nvSpPr>
          <p:cNvPr id="320" name="Google Shape;320;g9788f19322_0_124"/>
          <p:cNvSpPr txBox="1"/>
          <p:nvPr/>
        </p:nvSpPr>
        <p:spPr>
          <a:xfrm>
            <a:off x="7943105" y="5083803"/>
            <a:ext cx="4080300" cy="942000"/>
          </a:xfrm>
          <a:prstGeom prst="rect">
            <a:avLst/>
          </a:prstGeom>
          <a:noFill/>
          <a:ln>
            <a:noFill/>
          </a:ln>
        </p:spPr>
        <p:txBody>
          <a:bodyPr anchorCtr="0" anchor="t" bIns="91425" lIns="91425" spcFirstLastPara="1" rIns="91425" wrap="square" tIns="91425">
            <a:noAutofit/>
          </a:bodyPr>
          <a:lstStyle/>
          <a:p>
            <a:pPr indent="0" lvl="0" marL="0" marR="62101" rtl="0" algn="l">
              <a:spcBef>
                <a:spcPts val="0"/>
              </a:spcBef>
              <a:spcAft>
                <a:spcPts val="0"/>
              </a:spcAft>
              <a:buNone/>
            </a:pPr>
            <a:r>
              <a:rPr lang="en-US" sz="2200">
                <a:solidFill>
                  <a:srgbClr val="FFFFFF"/>
                </a:solidFill>
                <a:latin typeface="Raleway"/>
                <a:ea typeface="Raleway"/>
                <a:cs typeface="Raleway"/>
                <a:sym typeface="Raleway"/>
              </a:rPr>
              <a:t>This is the policy, however, I can offer this alternative.</a:t>
            </a:r>
            <a:endParaRPr sz="2200">
              <a:solidFill>
                <a:srgbClr val="FFFFFF"/>
              </a:solidFill>
              <a:latin typeface="Raleway"/>
              <a:ea typeface="Raleway"/>
              <a:cs typeface="Raleway"/>
              <a:sym typeface="Raleway"/>
            </a:endParaRPr>
          </a:p>
        </p:txBody>
      </p:sp>
      <p:grpSp>
        <p:nvGrpSpPr>
          <p:cNvPr id="321" name="Google Shape;321;g9788f19322_0_124"/>
          <p:cNvGrpSpPr/>
          <p:nvPr/>
        </p:nvGrpSpPr>
        <p:grpSpPr>
          <a:xfrm>
            <a:off x="7325052" y="1765104"/>
            <a:ext cx="142073" cy="4084248"/>
            <a:chOff x="240800" y="2387710"/>
            <a:chExt cx="14075" cy="469190"/>
          </a:xfrm>
        </p:grpSpPr>
        <p:sp>
          <p:nvSpPr>
            <p:cNvPr id="322" name="Google Shape;322;g9788f19322_0_124"/>
            <p:cNvSpPr/>
            <p:nvPr/>
          </p:nvSpPr>
          <p:spPr>
            <a:xfrm>
              <a:off x="240802" y="2387710"/>
              <a:ext cx="11398" cy="362762"/>
            </a:xfrm>
            <a:custGeom>
              <a:rect b="b" l="l" r="r" t="t"/>
              <a:pathLst>
                <a:path extrusionOk="0" h="16409" w="456">
                  <a:moveTo>
                    <a:pt x="0" y="1"/>
                  </a:moveTo>
                  <a:lnTo>
                    <a:pt x="0" y="16408"/>
                  </a:lnTo>
                  <a:lnTo>
                    <a:pt x="455" y="16408"/>
                  </a:lnTo>
                  <a:lnTo>
                    <a:pt x="4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900"/>
            </a:p>
          </p:txBody>
        </p:sp>
        <p:sp>
          <p:nvSpPr>
            <p:cNvPr id="323" name="Google Shape;323;g9788f19322_0_124"/>
            <p:cNvSpPr/>
            <p:nvPr/>
          </p:nvSpPr>
          <p:spPr>
            <a:xfrm>
              <a:off x="240800" y="2777525"/>
              <a:ext cx="13550" cy="9775"/>
            </a:xfrm>
            <a:custGeom>
              <a:rect b="b" l="l" r="r" t="t"/>
              <a:pathLst>
                <a:path extrusionOk="0" h="391" w="542">
                  <a:moveTo>
                    <a:pt x="215" y="1"/>
                  </a:moveTo>
                  <a:cubicBezTo>
                    <a:pt x="67" y="1"/>
                    <a:pt x="0" y="169"/>
                    <a:pt x="0" y="254"/>
                  </a:cubicBezTo>
                  <a:lnTo>
                    <a:pt x="107" y="361"/>
                  </a:lnTo>
                  <a:cubicBezTo>
                    <a:pt x="153" y="382"/>
                    <a:pt x="198" y="391"/>
                    <a:pt x="240" y="391"/>
                  </a:cubicBezTo>
                  <a:cubicBezTo>
                    <a:pt x="418" y="391"/>
                    <a:pt x="542" y="234"/>
                    <a:pt x="455" y="147"/>
                  </a:cubicBezTo>
                  <a:cubicBezTo>
                    <a:pt x="455" y="40"/>
                    <a:pt x="348" y="40"/>
                    <a:pt x="348" y="40"/>
                  </a:cubicBezTo>
                  <a:cubicBezTo>
                    <a:pt x="298" y="12"/>
                    <a:pt x="254" y="1"/>
                    <a:pt x="2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900"/>
            </a:p>
          </p:txBody>
        </p:sp>
        <p:sp>
          <p:nvSpPr>
            <p:cNvPr id="324" name="Google Shape;324;g9788f19322_0_124"/>
            <p:cNvSpPr/>
            <p:nvPr/>
          </p:nvSpPr>
          <p:spPr>
            <a:xfrm>
              <a:off x="240800" y="2811975"/>
              <a:ext cx="14075" cy="10725"/>
            </a:xfrm>
            <a:custGeom>
              <a:rect b="b" l="l" r="r" t="t"/>
              <a:pathLst>
                <a:path extrusionOk="0" h="429" w="563">
                  <a:moveTo>
                    <a:pt x="348" y="0"/>
                  </a:moveTo>
                  <a:cubicBezTo>
                    <a:pt x="107" y="0"/>
                    <a:pt x="0" y="108"/>
                    <a:pt x="0" y="322"/>
                  </a:cubicBezTo>
                  <a:cubicBezTo>
                    <a:pt x="107" y="322"/>
                    <a:pt x="107" y="429"/>
                    <a:pt x="107" y="429"/>
                  </a:cubicBezTo>
                  <a:cubicBezTo>
                    <a:pt x="348" y="429"/>
                    <a:pt x="562" y="322"/>
                    <a:pt x="455" y="108"/>
                  </a:cubicBezTo>
                  <a:lnTo>
                    <a:pt x="3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900"/>
            </a:p>
          </p:txBody>
        </p:sp>
        <p:sp>
          <p:nvSpPr>
            <p:cNvPr id="325" name="Google Shape;325;g9788f19322_0_124"/>
            <p:cNvSpPr/>
            <p:nvPr/>
          </p:nvSpPr>
          <p:spPr>
            <a:xfrm>
              <a:off x="240800" y="2847375"/>
              <a:ext cx="13550" cy="9525"/>
            </a:xfrm>
            <a:custGeom>
              <a:rect b="b" l="l" r="r" t="t"/>
              <a:pathLst>
                <a:path extrusionOk="0" h="381" w="542">
                  <a:moveTo>
                    <a:pt x="224" y="1"/>
                  </a:moveTo>
                  <a:cubicBezTo>
                    <a:pt x="70" y="1"/>
                    <a:pt x="0" y="157"/>
                    <a:pt x="0" y="244"/>
                  </a:cubicBezTo>
                  <a:lnTo>
                    <a:pt x="107" y="351"/>
                  </a:lnTo>
                  <a:cubicBezTo>
                    <a:pt x="153" y="371"/>
                    <a:pt x="198" y="380"/>
                    <a:pt x="240" y="380"/>
                  </a:cubicBezTo>
                  <a:cubicBezTo>
                    <a:pt x="418" y="380"/>
                    <a:pt x="542" y="223"/>
                    <a:pt x="455" y="137"/>
                  </a:cubicBezTo>
                  <a:cubicBezTo>
                    <a:pt x="455" y="30"/>
                    <a:pt x="348" y="30"/>
                    <a:pt x="348" y="30"/>
                  </a:cubicBezTo>
                  <a:cubicBezTo>
                    <a:pt x="302" y="9"/>
                    <a:pt x="261" y="1"/>
                    <a:pt x="22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900"/>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000"/>
                                        <p:tgtEl>
                                          <p:spTgt spid="3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1000"/>
                                        <p:tgtEl>
                                          <p:spTgt spid="3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1000"/>
                                        <p:tgtEl>
                                          <p:spTgt spid="3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1000"/>
                                        <p:tgtEl>
                                          <p:spTgt spid="3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1000"/>
                                        <p:tgtEl>
                                          <p:spTgt spid="3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1000"/>
                                        <p:tgtEl>
                                          <p:spTgt spid="3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1000"/>
                                        <p:tgtEl>
                                          <p:spTgt spid="3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1000"/>
                                        <p:tgtEl>
                                          <p:spTgt spid="3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1000"/>
                                        <p:tgtEl>
                                          <p:spTgt spid="3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1000"/>
                                        <p:tgtEl>
                                          <p:spTgt spid="3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1000"/>
                                        <p:tgtEl>
                                          <p:spTgt spid="3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g9788f19322_0_222"/>
          <p:cNvSpPr txBox="1"/>
          <p:nvPr>
            <p:ph idx="1" type="body"/>
          </p:nvPr>
        </p:nvSpPr>
        <p:spPr>
          <a:xfrm>
            <a:off x="0" y="1825625"/>
            <a:ext cx="2130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Some good examples of de escalating</a:t>
            </a:r>
            <a:endParaRPr/>
          </a:p>
        </p:txBody>
      </p:sp>
      <p:pic>
        <p:nvPicPr>
          <p:cNvPr id="332" name="Google Shape;332;g9788f19322_0_222"/>
          <p:cNvPicPr preferRelativeResize="0"/>
          <p:nvPr/>
        </p:nvPicPr>
        <p:blipFill>
          <a:blip r:embed="rId3">
            <a:alphaModFix/>
          </a:blip>
          <a:stretch>
            <a:fillRect/>
          </a:stretch>
        </p:blipFill>
        <p:spPr>
          <a:xfrm>
            <a:off x="2130600" y="0"/>
            <a:ext cx="6404950" cy="2737275"/>
          </a:xfrm>
          <a:prstGeom prst="rect">
            <a:avLst/>
          </a:prstGeom>
          <a:noFill/>
          <a:ln>
            <a:noFill/>
          </a:ln>
        </p:spPr>
      </p:pic>
      <p:pic>
        <p:nvPicPr>
          <p:cNvPr id="333" name="Google Shape;333;g9788f19322_0_222"/>
          <p:cNvPicPr preferRelativeResize="0"/>
          <p:nvPr/>
        </p:nvPicPr>
        <p:blipFill rotWithShape="1">
          <a:blip r:embed="rId4">
            <a:alphaModFix/>
          </a:blip>
          <a:srcRect b="0" l="1681" r="0" t="3362"/>
          <a:stretch/>
        </p:blipFill>
        <p:spPr>
          <a:xfrm>
            <a:off x="6045687" y="2023955"/>
            <a:ext cx="5180100" cy="4665558"/>
          </a:xfrm>
          <a:prstGeom prst="rect">
            <a:avLst/>
          </a:prstGeom>
          <a:noFill/>
          <a:ln>
            <a:noFill/>
          </a:ln>
        </p:spPr>
      </p:pic>
      <p:pic>
        <p:nvPicPr>
          <p:cNvPr id="334" name="Google Shape;334;g9788f19322_0_222"/>
          <p:cNvPicPr preferRelativeResize="0"/>
          <p:nvPr/>
        </p:nvPicPr>
        <p:blipFill rotWithShape="1">
          <a:blip r:embed="rId5">
            <a:alphaModFix/>
          </a:blip>
          <a:srcRect b="4825" l="2534" r="0" t="0"/>
          <a:stretch/>
        </p:blipFill>
        <p:spPr>
          <a:xfrm>
            <a:off x="5925838" y="2224150"/>
            <a:ext cx="5419825" cy="4265175"/>
          </a:xfrm>
          <a:prstGeom prst="rect">
            <a:avLst/>
          </a:prstGeom>
          <a:noFill/>
          <a:ln>
            <a:noFill/>
          </a:ln>
        </p:spPr>
      </p:pic>
      <p:sp>
        <p:nvSpPr>
          <p:cNvPr id="335" name="Google Shape;335;g9788f19322_0_222"/>
          <p:cNvSpPr/>
          <p:nvPr/>
        </p:nvSpPr>
        <p:spPr>
          <a:xfrm>
            <a:off x="8069800" y="0"/>
            <a:ext cx="4122300" cy="20238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t>In this case the customer was very frustrated because she had been chatting with another agent who closed the chat. The next agent managed it very well</a:t>
            </a:r>
            <a:endParaRPr b="1"/>
          </a:p>
        </p:txBody>
      </p:sp>
      <p:sp>
        <p:nvSpPr>
          <p:cNvPr id="336" name="Google Shape;336;g9788f19322_0_222"/>
          <p:cNvSpPr/>
          <p:nvPr/>
        </p:nvSpPr>
        <p:spPr>
          <a:xfrm>
            <a:off x="1597975" y="3888425"/>
            <a:ext cx="4327800" cy="2023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t>In this case the customer could not be handled through us but he was also feeling frustrated. The agent guided him through instead of just providing a number</a:t>
            </a:r>
            <a:endParaRPr b="1"/>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34"/>
                                        </p:tgtEl>
                                      </p:cBhvr>
                                    </p:animEffect>
                                    <p:set>
                                      <p:cBhvr>
                                        <p:cTn dur="1" fill="hold">
                                          <p:stCondLst>
                                            <p:cond delay="1000"/>
                                          </p:stCondLst>
                                        </p:cTn>
                                        <p:tgtEl>
                                          <p:spTgt spid="33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1000"/>
                                        <p:tgtEl>
                                          <p:spTgt spid="3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1000"/>
                                        <p:tgtEl>
                                          <p:spTgt spid="3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1000"/>
                                        <p:tgtEl>
                                          <p:spTgt spid="3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1000"/>
                                        <p:tgtEl>
                                          <p:spTgt spid="3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
          <p:cNvSpPr txBox="1"/>
          <p:nvPr/>
        </p:nvSpPr>
        <p:spPr>
          <a:xfrm>
            <a:off x="161875" y="2060350"/>
            <a:ext cx="2133900" cy="395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000"/>
              <a:t>Angry customers on this industry are sort of like this….</a:t>
            </a:r>
            <a:endParaRPr b="1" sz="3000"/>
          </a:p>
        </p:txBody>
      </p:sp>
      <p:pic>
        <p:nvPicPr>
          <p:cNvPr id="173" name="Google Shape;173;p2"/>
          <p:cNvPicPr preferRelativeResize="0"/>
          <p:nvPr/>
        </p:nvPicPr>
        <p:blipFill>
          <a:blip r:embed="rId3">
            <a:alphaModFix/>
          </a:blip>
          <a:stretch>
            <a:fillRect/>
          </a:stretch>
        </p:blipFill>
        <p:spPr>
          <a:xfrm>
            <a:off x="4223725" y="1516275"/>
            <a:ext cx="6121575" cy="4591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g9721fa2237_0_9"/>
          <p:cNvSpPr txBox="1"/>
          <p:nvPr>
            <p:ph type="title"/>
          </p:nvPr>
        </p:nvSpPr>
        <p:spPr>
          <a:xfrm>
            <a:off x="3119950" y="365125"/>
            <a:ext cx="8233800" cy="1325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FFFFFF"/>
                </a:solidFill>
              </a:rPr>
              <a:t>So, what do you do when you get an angry customer?</a:t>
            </a:r>
            <a:endParaRPr>
              <a:solidFill>
                <a:srgbClr val="FFFFFF"/>
              </a:solidFill>
            </a:endParaRPr>
          </a:p>
        </p:txBody>
      </p:sp>
      <p:sp>
        <p:nvSpPr>
          <p:cNvPr id="180" name="Google Shape;180;g9721fa2237_0_9"/>
          <p:cNvSpPr txBox="1"/>
          <p:nvPr>
            <p:ph idx="1" type="body"/>
          </p:nvPr>
        </p:nvSpPr>
        <p:spPr>
          <a:xfrm>
            <a:off x="0" y="2016925"/>
            <a:ext cx="22371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Step 1 - DON’T TAKE IT PERSONALLY</a:t>
            </a:r>
            <a:endParaRPr/>
          </a:p>
        </p:txBody>
      </p:sp>
      <p:pic>
        <p:nvPicPr>
          <p:cNvPr id="181" name="Google Shape;181;g9721fa2237_0_9"/>
          <p:cNvPicPr preferRelativeResize="0"/>
          <p:nvPr/>
        </p:nvPicPr>
        <p:blipFill>
          <a:blip r:embed="rId3">
            <a:alphaModFix/>
          </a:blip>
          <a:stretch>
            <a:fillRect/>
          </a:stretch>
        </p:blipFill>
        <p:spPr>
          <a:xfrm>
            <a:off x="4709375" y="1690825"/>
            <a:ext cx="4748750" cy="4748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9721fa2237_0_16"/>
          <p:cNvSpPr txBox="1"/>
          <p:nvPr>
            <p:ph idx="1" type="body"/>
          </p:nvPr>
        </p:nvSpPr>
        <p:spPr>
          <a:xfrm>
            <a:off x="0" y="1779125"/>
            <a:ext cx="24141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3200"/>
              <a:t>Step 2- Listen to the customer and identify the type of angry customer he/she is</a:t>
            </a:r>
            <a:endParaRPr sz="3200"/>
          </a:p>
        </p:txBody>
      </p:sp>
      <p:sp>
        <p:nvSpPr>
          <p:cNvPr id="188" name="Google Shape;188;g9721fa2237_0_16"/>
          <p:cNvSpPr txBox="1"/>
          <p:nvPr>
            <p:ph idx="1" type="body"/>
          </p:nvPr>
        </p:nvSpPr>
        <p:spPr>
          <a:xfrm>
            <a:off x="4590975" y="1779125"/>
            <a:ext cx="5637300" cy="20619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lang="en-US" sz="2300">
                <a:solidFill>
                  <a:srgbClr val="FFFFFF"/>
                </a:solidFill>
              </a:rPr>
              <a:t>The Talker</a:t>
            </a:r>
            <a:endParaRPr sz="2300">
              <a:solidFill>
                <a:srgbClr val="FFFFFF"/>
              </a:solidFill>
            </a:endParaRPr>
          </a:p>
          <a:p>
            <a:pPr indent="0" lvl="0" marL="0" rtl="0" algn="ctr">
              <a:spcBef>
                <a:spcPts val="1000"/>
              </a:spcBef>
              <a:spcAft>
                <a:spcPts val="0"/>
              </a:spcAft>
              <a:buNone/>
            </a:pPr>
            <a:r>
              <a:rPr lang="en-US" sz="2300">
                <a:solidFill>
                  <a:srgbClr val="FFFFFF"/>
                </a:solidFill>
              </a:rPr>
              <a:t>These customers aren’t sure what they want, but they think they do. They don’t know what a resolution to their problem looks like. They just want to be heard, so don’t zone them out. Practice your active listening skills. Once they’ve had their say, make sure you restate their concerns. This can help guide them to what they want from you.</a:t>
            </a:r>
            <a:endParaRPr sz="2300">
              <a:solidFill>
                <a:srgbClr val="FFFFFF"/>
              </a:solidFill>
            </a:endParaRPr>
          </a:p>
        </p:txBody>
      </p:sp>
      <p:pic>
        <p:nvPicPr>
          <p:cNvPr id="189" name="Google Shape;189;g9721fa2237_0_16"/>
          <p:cNvPicPr preferRelativeResize="0"/>
          <p:nvPr/>
        </p:nvPicPr>
        <p:blipFill>
          <a:blip r:embed="rId3">
            <a:alphaModFix/>
          </a:blip>
          <a:stretch>
            <a:fillRect/>
          </a:stretch>
        </p:blipFill>
        <p:spPr>
          <a:xfrm>
            <a:off x="4336738" y="1541013"/>
            <a:ext cx="6292975" cy="4188075"/>
          </a:xfrm>
          <a:prstGeom prst="rect">
            <a:avLst/>
          </a:prstGeom>
          <a:noFill/>
          <a:ln>
            <a:noFill/>
          </a:ln>
        </p:spPr>
      </p:pic>
      <p:sp>
        <p:nvSpPr>
          <p:cNvPr id="190" name="Google Shape;190;g9721fa2237_0_16"/>
          <p:cNvSpPr txBox="1"/>
          <p:nvPr>
            <p:ph type="title"/>
          </p:nvPr>
        </p:nvSpPr>
        <p:spPr>
          <a:xfrm>
            <a:off x="3437500" y="346225"/>
            <a:ext cx="7785900" cy="885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Some Types of Angry Customers</a:t>
            </a:r>
            <a:endParaRPr>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1000"/>
                                        <p:tgtEl>
                                          <p:spTgt spid="189"/>
                                        </p:tgtEl>
                                        <p:attrNameLst>
                                          <p:attrName>ppt_w</p:attrName>
                                        </p:attrNameLst>
                                      </p:cBhvr>
                                      <p:tavLst>
                                        <p:tav fmla="" tm="0">
                                          <p:val>
                                            <p:strVal val="#ppt_w"/>
                                          </p:val>
                                        </p:tav>
                                        <p:tav fmla="" tm="100000">
                                          <p:val>
                                            <p:strVal val="0"/>
                                          </p:val>
                                        </p:tav>
                                      </p:tavLst>
                                    </p:anim>
                                    <p:anim calcmode="lin" valueType="num">
                                      <p:cBhvr additive="base">
                                        <p:cTn dur="1000"/>
                                        <p:tgtEl>
                                          <p:spTgt spid="189"/>
                                        </p:tgtEl>
                                        <p:attrNameLst>
                                          <p:attrName>ppt_h</p:attrName>
                                        </p:attrNameLst>
                                      </p:cBhvr>
                                      <p:tavLst>
                                        <p:tav fmla="" tm="0">
                                          <p:val>
                                            <p:strVal val="#ppt_h"/>
                                          </p:val>
                                        </p:tav>
                                        <p:tav fmla="" tm="100000">
                                          <p:val>
                                            <p:strVal val="0"/>
                                          </p:val>
                                        </p:tav>
                                      </p:tavLst>
                                    </p:anim>
                                    <p:set>
                                      <p:cBhvr>
                                        <p:cTn dur="1" fill="hold">
                                          <p:stCondLst>
                                            <p:cond delay="1000"/>
                                          </p:stCondLst>
                                        </p:cTn>
                                        <p:tgtEl>
                                          <p:spTgt spid="18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9721fa2237_0_26"/>
          <p:cNvSpPr txBox="1"/>
          <p:nvPr>
            <p:ph idx="1" type="body"/>
          </p:nvPr>
        </p:nvSpPr>
        <p:spPr>
          <a:xfrm>
            <a:off x="0" y="1779125"/>
            <a:ext cx="24141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3200"/>
              <a:t>Step 2- Listen to the customer and identify the type of angry customer he/she is</a:t>
            </a:r>
            <a:endParaRPr sz="3200"/>
          </a:p>
        </p:txBody>
      </p:sp>
      <p:sp>
        <p:nvSpPr>
          <p:cNvPr id="197" name="Google Shape;197;g9721fa2237_0_26"/>
          <p:cNvSpPr txBox="1"/>
          <p:nvPr>
            <p:ph idx="1" type="body"/>
          </p:nvPr>
        </p:nvSpPr>
        <p:spPr>
          <a:xfrm>
            <a:off x="4341450" y="1779125"/>
            <a:ext cx="5886900" cy="20619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lang="en-US" sz="2300">
                <a:solidFill>
                  <a:srgbClr val="FFFFFF"/>
                </a:solidFill>
              </a:rPr>
              <a:t>The Executive. </a:t>
            </a:r>
            <a:endParaRPr sz="2300">
              <a:solidFill>
                <a:srgbClr val="FFFFFF"/>
              </a:solidFill>
            </a:endParaRPr>
          </a:p>
          <a:p>
            <a:pPr indent="0" lvl="0" marL="0" rtl="0" algn="ctr">
              <a:spcBef>
                <a:spcPts val="1000"/>
              </a:spcBef>
              <a:spcAft>
                <a:spcPts val="0"/>
              </a:spcAft>
              <a:buNone/>
            </a:pPr>
            <a:r>
              <a:rPr lang="en-US" sz="2300">
                <a:solidFill>
                  <a:srgbClr val="FFFFFF"/>
                </a:solidFill>
              </a:rPr>
              <a:t>These customers don’t care what it takes, they just want results! They expect you to know who they are, what their problem is, and how you can fix it for them. Getting information out of them may feel like pulling teeth, and they may resent questions. Be patient, explain what you’re doing and why you need the information you’re requesting.</a:t>
            </a:r>
            <a:endParaRPr sz="2300">
              <a:solidFill>
                <a:srgbClr val="FFFFFF"/>
              </a:solidFill>
            </a:endParaRPr>
          </a:p>
        </p:txBody>
      </p:sp>
      <p:pic>
        <p:nvPicPr>
          <p:cNvPr id="198" name="Google Shape;198;g9721fa2237_0_26"/>
          <p:cNvPicPr preferRelativeResize="0"/>
          <p:nvPr/>
        </p:nvPicPr>
        <p:blipFill>
          <a:blip r:embed="rId3">
            <a:alphaModFix/>
          </a:blip>
          <a:stretch>
            <a:fillRect/>
          </a:stretch>
        </p:blipFill>
        <p:spPr>
          <a:xfrm>
            <a:off x="3684975" y="1604125"/>
            <a:ext cx="6408150" cy="4130175"/>
          </a:xfrm>
          <a:prstGeom prst="rect">
            <a:avLst/>
          </a:prstGeom>
          <a:noFill/>
          <a:ln>
            <a:noFill/>
          </a:ln>
        </p:spPr>
      </p:pic>
      <p:sp>
        <p:nvSpPr>
          <p:cNvPr id="199" name="Google Shape;199;g9721fa2237_0_26"/>
          <p:cNvSpPr txBox="1"/>
          <p:nvPr>
            <p:ph type="title"/>
          </p:nvPr>
        </p:nvSpPr>
        <p:spPr>
          <a:xfrm>
            <a:off x="3157825" y="186425"/>
            <a:ext cx="7785900" cy="885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Some Types of Angry Customers</a:t>
            </a:r>
            <a:endParaRPr>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1000"/>
                                        <p:tgtEl>
                                          <p:spTgt spid="198"/>
                                        </p:tgtEl>
                                        <p:attrNameLst>
                                          <p:attrName>ppt_w</p:attrName>
                                        </p:attrNameLst>
                                      </p:cBhvr>
                                      <p:tavLst>
                                        <p:tav fmla="" tm="0">
                                          <p:val>
                                            <p:strVal val="#ppt_w"/>
                                          </p:val>
                                        </p:tav>
                                        <p:tav fmla="" tm="100000">
                                          <p:val>
                                            <p:strVal val="0"/>
                                          </p:val>
                                        </p:tav>
                                      </p:tavLst>
                                    </p:anim>
                                    <p:anim calcmode="lin" valueType="num">
                                      <p:cBhvr additive="base">
                                        <p:cTn dur="1000"/>
                                        <p:tgtEl>
                                          <p:spTgt spid="198"/>
                                        </p:tgtEl>
                                        <p:attrNameLst>
                                          <p:attrName>ppt_h</p:attrName>
                                        </p:attrNameLst>
                                      </p:cBhvr>
                                      <p:tavLst>
                                        <p:tav fmla="" tm="0">
                                          <p:val>
                                            <p:strVal val="#ppt_h"/>
                                          </p:val>
                                        </p:tav>
                                        <p:tav fmla="" tm="100000">
                                          <p:val>
                                            <p:strVal val="0"/>
                                          </p:val>
                                        </p:tav>
                                      </p:tavLst>
                                    </p:anim>
                                    <p:set>
                                      <p:cBhvr>
                                        <p:cTn dur="1" fill="hold">
                                          <p:stCondLst>
                                            <p:cond delay="1000"/>
                                          </p:stCondLst>
                                        </p:cTn>
                                        <p:tgtEl>
                                          <p:spTgt spid="19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9721fa2237_0_37"/>
          <p:cNvSpPr txBox="1"/>
          <p:nvPr>
            <p:ph idx="1" type="body"/>
          </p:nvPr>
        </p:nvSpPr>
        <p:spPr>
          <a:xfrm>
            <a:off x="0" y="1779125"/>
            <a:ext cx="24141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3200"/>
              <a:t>Step 2- Listen to the customer and identify the type of angry customer he/she is</a:t>
            </a:r>
            <a:endParaRPr sz="3200"/>
          </a:p>
        </p:txBody>
      </p:sp>
      <p:sp>
        <p:nvSpPr>
          <p:cNvPr id="206" name="Google Shape;206;g9721fa2237_0_37"/>
          <p:cNvSpPr txBox="1"/>
          <p:nvPr>
            <p:ph idx="1" type="body"/>
          </p:nvPr>
        </p:nvSpPr>
        <p:spPr>
          <a:xfrm>
            <a:off x="4341450" y="1779125"/>
            <a:ext cx="5886900" cy="29007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lang="en-US" sz="2300">
                <a:solidFill>
                  <a:srgbClr val="FFFFFF"/>
                </a:solidFill>
              </a:rPr>
              <a:t>The Intimidator. </a:t>
            </a:r>
            <a:endParaRPr sz="2300">
              <a:solidFill>
                <a:srgbClr val="FFFFFF"/>
              </a:solidFill>
            </a:endParaRPr>
          </a:p>
          <a:p>
            <a:pPr indent="0" lvl="0" marL="0" rtl="0" algn="ctr">
              <a:spcBef>
                <a:spcPts val="1000"/>
              </a:spcBef>
              <a:spcAft>
                <a:spcPts val="0"/>
              </a:spcAft>
              <a:buNone/>
            </a:pPr>
            <a:r>
              <a:rPr lang="en-US" sz="2300">
                <a:solidFill>
                  <a:srgbClr val="FFFFFF"/>
                </a:solidFill>
              </a:rPr>
              <a:t>hese customers love the phrase “...or else!” It gets old, and can even sound silly, but try not to take it personally. Like The Venter, let them have their say. Repeat their concern back to them and allow them correct you if you misunderstood something. Proceed to drive the conversation towards a resolution.</a:t>
            </a:r>
            <a:endParaRPr sz="2300">
              <a:solidFill>
                <a:srgbClr val="FFFFFF"/>
              </a:solidFill>
            </a:endParaRPr>
          </a:p>
        </p:txBody>
      </p:sp>
      <p:pic>
        <p:nvPicPr>
          <p:cNvPr id="207" name="Google Shape;207;g9721fa2237_0_37"/>
          <p:cNvPicPr preferRelativeResize="0"/>
          <p:nvPr/>
        </p:nvPicPr>
        <p:blipFill>
          <a:blip r:embed="rId3">
            <a:alphaModFix/>
          </a:blip>
          <a:stretch>
            <a:fillRect/>
          </a:stretch>
        </p:blipFill>
        <p:spPr>
          <a:xfrm>
            <a:off x="4451425" y="1295725"/>
            <a:ext cx="5886900" cy="4392534"/>
          </a:xfrm>
          <a:prstGeom prst="rect">
            <a:avLst/>
          </a:prstGeom>
          <a:noFill/>
          <a:ln>
            <a:noFill/>
          </a:ln>
        </p:spPr>
      </p:pic>
      <p:sp>
        <p:nvSpPr>
          <p:cNvPr id="208" name="Google Shape;208;g9721fa2237_0_37"/>
          <p:cNvSpPr txBox="1"/>
          <p:nvPr>
            <p:ph type="title"/>
          </p:nvPr>
        </p:nvSpPr>
        <p:spPr>
          <a:xfrm>
            <a:off x="3171150" y="159775"/>
            <a:ext cx="7785900" cy="885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Some Types of Angry Customers</a:t>
            </a:r>
            <a:endParaRPr>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1000"/>
                                        <p:tgtEl>
                                          <p:spTgt spid="207"/>
                                        </p:tgtEl>
                                        <p:attrNameLst>
                                          <p:attrName>ppt_w</p:attrName>
                                        </p:attrNameLst>
                                      </p:cBhvr>
                                      <p:tavLst>
                                        <p:tav fmla="" tm="0">
                                          <p:val>
                                            <p:strVal val="#ppt_w"/>
                                          </p:val>
                                        </p:tav>
                                        <p:tav fmla="" tm="100000">
                                          <p:val>
                                            <p:strVal val="0"/>
                                          </p:val>
                                        </p:tav>
                                      </p:tavLst>
                                    </p:anim>
                                    <p:anim calcmode="lin" valueType="num">
                                      <p:cBhvr additive="base">
                                        <p:cTn dur="1000"/>
                                        <p:tgtEl>
                                          <p:spTgt spid="207"/>
                                        </p:tgtEl>
                                        <p:attrNameLst>
                                          <p:attrName>ppt_h</p:attrName>
                                        </p:attrNameLst>
                                      </p:cBhvr>
                                      <p:tavLst>
                                        <p:tav fmla="" tm="0">
                                          <p:val>
                                            <p:strVal val="#ppt_h"/>
                                          </p:val>
                                        </p:tav>
                                        <p:tav fmla="" tm="100000">
                                          <p:val>
                                            <p:strVal val="0"/>
                                          </p:val>
                                        </p:tav>
                                      </p:tavLst>
                                    </p:anim>
                                    <p:set>
                                      <p:cBhvr>
                                        <p:cTn dur="1" fill="hold">
                                          <p:stCondLst>
                                            <p:cond delay="1000"/>
                                          </p:stCondLst>
                                        </p:cTn>
                                        <p:tgtEl>
                                          <p:spTgt spid="20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9721fa2237_0_46"/>
          <p:cNvSpPr txBox="1"/>
          <p:nvPr>
            <p:ph type="title"/>
          </p:nvPr>
        </p:nvSpPr>
        <p:spPr>
          <a:xfrm>
            <a:off x="3104575" y="0"/>
            <a:ext cx="7785900" cy="885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Some Types of Angry Customers</a:t>
            </a:r>
            <a:endParaRPr>
              <a:solidFill>
                <a:srgbClr val="FFFFFF"/>
              </a:solidFill>
            </a:endParaRPr>
          </a:p>
        </p:txBody>
      </p:sp>
      <p:sp>
        <p:nvSpPr>
          <p:cNvPr id="215" name="Google Shape;215;g9721fa2237_0_46"/>
          <p:cNvSpPr txBox="1"/>
          <p:nvPr>
            <p:ph idx="1" type="body"/>
          </p:nvPr>
        </p:nvSpPr>
        <p:spPr>
          <a:xfrm>
            <a:off x="0" y="1779125"/>
            <a:ext cx="24141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3200"/>
              <a:t>Step 2- Listen to the customer and identify the type of angry customer he/she is</a:t>
            </a:r>
            <a:endParaRPr sz="3200"/>
          </a:p>
        </p:txBody>
      </p:sp>
      <p:sp>
        <p:nvSpPr>
          <p:cNvPr id="216" name="Google Shape;216;g9721fa2237_0_46"/>
          <p:cNvSpPr txBox="1"/>
          <p:nvPr>
            <p:ph idx="1" type="body"/>
          </p:nvPr>
        </p:nvSpPr>
        <p:spPr>
          <a:xfrm>
            <a:off x="4988975" y="1779125"/>
            <a:ext cx="3944100" cy="31950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lang="en-US" sz="2300">
                <a:solidFill>
                  <a:srgbClr val="FFFFFF"/>
                </a:solidFill>
              </a:rPr>
              <a:t>The Sufferer. </a:t>
            </a:r>
            <a:endParaRPr sz="2300">
              <a:solidFill>
                <a:srgbClr val="FFFFFF"/>
              </a:solidFill>
            </a:endParaRPr>
          </a:p>
          <a:p>
            <a:pPr indent="0" lvl="0" marL="0" rtl="0" algn="ctr">
              <a:spcBef>
                <a:spcPts val="1000"/>
              </a:spcBef>
              <a:spcAft>
                <a:spcPts val="0"/>
              </a:spcAft>
              <a:buNone/>
            </a:pPr>
            <a:r>
              <a:rPr lang="en-US" sz="2300">
                <a:solidFill>
                  <a:srgbClr val="FFFFFF"/>
                </a:solidFill>
              </a:rPr>
              <a:t>No matter what you offer to do, it likely won’t be good enough for this customer. In their eyes, things will never be the same again, and it's all your fault! In this case, there may be no easy resolution the customer will accept. You’ll simply have to tell him or her, “I’m sorry, but that’s the best I can do. Thank you for understanding.”</a:t>
            </a:r>
            <a:endParaRPr sz="2300">
              <a:solidFill>
                <a:srgbClr val="FFFFFF"/>
              </a:solidFill>
            </a:endParaRPr>
          </a:p>
        </p:txBody>
      </p:sp>
      <p:pic>
        <p:nvPicPr>
          <p:cNvPr id="217" name="Google Shape;217;g9721fa2237_0_46"/>
          <p:cNvPicPr preferRelativeResize="0"/>
          <p:nvPr/>
        </p:nvPicPr>
        <p:blipFill>
          <a:blip r:embed="rId3">
            <a:alphaModFix/>
          </a:blip>
          <a:stretch>
            <a:fillRect/>
          </a:stretch>
        </p:blipFill>
        <p:spPr>
          <a:xfrm>
            <a:off x="4988975" y="994150"/>
            <a:ext cx="4136700" cy="551008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1000"/>
                                        <p:tgtEl>
                                          <p:spTgt spid="217"/>
                                        </p:tgtEl>
                                        <p:attrNameLst>
                                          <p:attrName>ppt_w</p:attrName>
                                        </p:attrNameLst>
                                      </p:cBhvr>
                                      <p:tavLst>
                                        <p:tav fmla="" tm="0">
                                          <p:val>
                                            <p:strVal val="#ppt_w"/>
                                          </p:val>
                                        </p:tav>
                                        <p:tav fmla="" tm="100000">
                                          <p:val>
                                            <p:strVal val="0"/>
                                          </p:val>
                                        </p:tav>
                                      </p:tavLst>
                                    </p:anim>
                                    <p:anim calcmode="lin" valueType="num">
                                      <p:cBhvr additive="base">
                                        <p:cTn dur="1000"/>
                                        <p:tgtEl>
                                          <p:spTgt spid="217"/>
                                        </p:tgtEl>
                                        <p:attrNameLst>
                                          <p:attrName>ppt_h</p:attrName>
                                        </p:attrNameLst>
                                      </p:cBhvr>
                                      <p:tavLst>
                                        <p:tav fmla="" tm="0">
                                          <p:val>
                                            <p:strVal val="#ppt_h"/>
                                          </p:val>
                                        </p:tav>
                                        <p:tav fmla="" tm="100000">
                                          <p:val>
                                            <p:strVal val="0"/>
                                          </p:val>
                                        </p:tav>
                                      </p:tavLst>
                                    </p:anim>
                                    <p:set>
                                      <p:cBhvr>
                                        <p:cTn dur="1" fill="hold">
                                          <p:stCondLst>
                                            <p:cond delay="1000"/>
                                          </p:stCondLst>
                                        </p:cTn>
                                        <p:tgtEl>
                                          <p:spTgt spid="21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9721fa2237_0_56"/>
          <p:cNvSpPr txBox="1"/>
          <p:nvPr>
            <p:ph type="title"/>
          </p:nvPr>
        </p:nvSpPr>
        <p:spPr>
          <a:xfrm>
            <a:off x="3134675" y="365125"/>
            <a:ext cx="8219100" cy="1325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FFFFFF"/>
                </a:solidFill>
              </a:rPr>
              <a:t>Disclaimer</a:t>
            </a:r>
            <a:endParaRPr>
              <a:solidFill>
                <a:srgbClr val="FFFFFF"/>
              </a:solidFill>
            </a:endParaRPr>
          </a:p>
        </p:txBody>
      </p:sp>
      <p:sp>
        <p:nvSpPr>
          <p:cNvPr id="224" name="Google Shape;224;g9721fa2237_0_56"/>
          <p:cNvSpPr txBox="1"/>
          <p:nvPr>
            <p:ph idx="1" type="body"/>
          </p:nvPr>
        </p:nvSpPr>
        <p:spPr>
          <a:xfrm>
            <a:off x="3134675" y="1855050"/>
            <a:ext cx="8219100" cy="43512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lang="en-US">
                <a:solidFill>
                  <a:srgbClr val="FFFFFF"/>
                </a:solidFill>
              </a:rPr>
              <a:t>We are making some fun of this type of customers but beware THEIR problems MATTER and they are important. It does not matter how angry they are, they are customers and they have all the right to vent out. They deserve all your empathy, readiness and willingness to help. </a:t>
            </a:r>
            <a:endParaRPr>
              <a:solidFill>
                <a:srgbClr val="FFFFFF"/>
              </a:solidFill>
            </a:endParaRPr>
          </a:p>
        </p:txBody>
      </p:sp>
      <p:pic>
        <p:nvPicPr>
          <p:cNvPr id="225" name="Google Shape;225;g9721fa2237_0_56"/>
          <p:cNvPicPr preferRelativeResize="0"/>
          <p:nvPr/>
        </p:nvPicPr>
        <p:blipFill rotWithShape="1">
          <a:blip r:embed="rId3">
            <a:alphaModFix/>
          </a:blip>
          <a:srcRect b="3044" l="0" r="0" t="0"/>
          <a:stretch/>
        </p:blipFill>
        <p:spPr>
          <a:xfrm>
            <a:off x="3014825" y="633225"/>
            <a:ext cx="8927825" cy="5591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25"/>
                                        </p:tgtEl>
                                      </p:cBhvr>
                                    </p:animEffect>
                                    <p:set>
                                      <p:cBhvr>
                                        <p:cTn dur="1" fill="hold">
                                          <p:stCondLst>
                                            <p:cond delay="1000"/>
                                          </p:stCondLst>
                                        </p:cTn>
                                        <p:tgtEl>
                                          <p:spTgt spid="22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
          <p:cNvSpPr txBox="1"/>
          <p:nvPr/>
        </p:nvSpPr>
        <p:spPr>
          <a:xfrm flipH="1">
            <a:off x="3179352" y="4347525"/>
            <a:ext cx="3019800" cy="356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FFFFFF"/>
              </a:solidFill>
              <a:latin typeface="Arial"/>
              <a:ea typeface="Arial"/>
              <a:cs typeface="Arial"/>
              <a:sym typeface="Arial"/>
            </a:endParaRPr>
          </a:p>
          <a:p>
            <a:pPr indent="0" lvl="0" marL="0" marR="0" rtl="0" algn="l">
              <a:lnSpc>
                <a:spcPct val="100000"/>
              </a:lnSpc>
              <a:spcBef>
                <a:spcPts val="1600"/>
              </a:spcBef>
              <a:spcAft>
                <a:spcPts val="1600"/>
              </a:spcAft>
              <a:buClr>
                <a:srgbClr val="000000"/>
              </a:buClr>
              <a:buSzPts val="2000"/>
              <a:buFont typeface="Arial"/>
              <a:buNone/>
            </a:pPr>
            <a:r>
              <a:rPr b="0" i="0" lang="en-US" sz="2000" u="none" cap="none" strike="noStrike">
                <a:solidFill>
                  <a:srgbClr val="FFFFFF"/>
                </a:solidFill>
                <a:latin typeface="Arial"/>
                <a:ea typeface="Arial"/>
                <a:cs typeface="Arial"/>
                <a:sym typeface="Arial"/>
              </a:rPr>
              <a:t>Step 4 - </a:t>
            </a:r>
            <a:r>
              <a:rPr lang="en-US" sz="2000">
                <a:solidFill>
                  <a:srgbClr val="FFFFFF"/>
                </a:solidFill>
              </a:rPr>
              <a:t>Prepare to help</a:t>
            </a:r>
            <a:endParaRPr b="0" i="0" sz="2000" u="none" cap="none" strike="noStrike">
              <a:solidFill>
                <a:srgbClr val="FFFFFF"/>
              </a:solidFill>
              <a:latin typeface="Arial"/>
              <a:ea typeface="Arial"/>
              <a:cs typeface="Arial"/>
              <a:sym typeface="Arial"/>
            </a:endParaRPr>
          </a:p>
        </p:txBody>
      </p:sp>
      <p:cxnSp>
        <p:nvCxnSpPr>
          <p:cNvPr id="232" name="Google Shape;232;p3"/>
          <p:cNvCxnSpPr/>
          <p:nvPr/>
        </p:nvCxnSpPr>
        <p:spPr>
          <a:xfrm rot="10800000">
            <a:off x="7584149" y="1569227"/>
            <a:ext cx="4051200" cy="27300"/>
          </a:xfrm>
          <a:prstGeom prst="straightConnector1">
            <a:avLst/>
          </a:prstGeom>
          <a:noFill/>
          <a:ln cap="flat" cmpd="sng" w="9525">
            <a:solidFill>
              <a:srgbClr val="FFFFFF"/>
            </a:solidFill>
            <a:prstDash val="solid"/>
            <a:round/>
            <a:headEnd len="sm" w="sm" type="none"/>
            <a:tailEnd len="sm" w="sm" type="none"/>
          </a:ln>
        </p:spPr>
      </p:cxnSp>
      <p:cxnSp>
        <p:nvCxnSpPr>
          <p:cNvPr id="233" name="Google Shape;233;p3"/>
          <p:cNvCxnSpPr/>
          <p:nvPr/>
        </p:nvCxnSpPr>
        <p:spPr>
          <a:xfrm flipH="1">
            <a:off x="2443467" y="2606278"/>
            <a:ext cx="4149900" cy="15000"/>
          </a:xfrm>
          <a:prstGeom prst="straightConnector1">
            <a:avLst/>
          </a:prstGeom>
          <a:noFill/>
          <a:ln cap="flat" cmpd="sng" w="9525">
            <a:solidFill>
              <a:srgbClr val="FFFFFF"/>
            </a:solidFill>
            <a:prstDash val="solid"/>
            <a:round/>
            <a:headEnd len="sm" w="sm" type="none"/>
            <a:tailEnd len="sm" w="sm" type="none"/>
          </a:ln>
        </p:spPr>
      </p:cxnSp>
      <p:cxnSp>
        <p:nvCxnSpPr>
          <p:cNvPr id="234" name="Google Shape;234;p3"/>
          <p:cNvCxnSpPr/>
          <p:nvPr/>
        </p:nvCxnSpPr>
        <p:spPr>
          <a:xfrm flipH="1">
            <a:off x="7880568" y="3942713"/>
            <a:ext cx="3625500" cy="2400"/>
          </a:xfrm>
          <a:prstGeom prst="straightConnector1">
            <a:avLst/>
          </a:prstGeom>
          <a:noFill/>
          <a:ln cap="flat" cmpd="sng" w="9525">
            <a:solidFill>
              <a:srgbClr val="FFFFFF"/>
            </a:solidFill>
            <a:prstDash val="solid"/>
            <a:round/>
            <a:headEnd len="sm" w="sm" type="none"/>
            <a:tailEnd len="sm" w="sm" type="none"/>
          </a:ln>
        </p:spPr>
      </p:cxnSp>
      <p:cxnSp>
        <p:nvCxnSpPr>
          <p:cNvPr id="235" name="Google Shape;235;p3"/>
          <p:cNvCxnSpPr/>
          <p:nvPr/>
        </p:nvCxnSpPr>
        <p:spPr>
          <a:xfrm flipH="1">
            <a:off x="2482449" y="4907932"/>
            <a:ext cx="3826500" cy="44400"/>
          </a:xfrm>
          <a:prstGeom prst="straightConnector1">
            <a:avLst/>
          </a:prstGeom>
          <a:noFill/>
          <a:ln cap="flat" cmpd="sng" w="9525">
            <a:solidFill>
              <a:srgbClr val="FFFFFF"/>
            </a:solidFill>
            <a:prstDash val="solid"/>
            <a:round/>
            <a:headEnd len="sm" w="sm" type="none"/>
            <a:tailEnd len="sm" w="sm" type="none"/>
          </a:ln>
        </p:spPr>
      </p:cxnSp>
      <p:sp>
        <p:nvSpPr>
          <p:cNvPr id="236" name="Google Shape;236;p3"/>
          <p:cNvSpPr txBox="1"/>
          <p:nvPr/>
        </p:nvSpPr>
        <p:spPr>
          <a:xfrm flipH="1">
            <a:off x="8196168" y="862371"/>
            <a:ext cx="3309900" cy="6399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1600"/>
              </a:spcAft>
              <a:buClr>
                <a:srgbClr val="000000"/>
              </a:buClr>
              <a:buSzPts val="2000"/>
              <a:buFont typeface="Arial"/>
              <a:buNone/>
            </a:pPr>
            <a:r>
              <a:rPr b="1" i="0" lang="en-US" sz="2000" u="none" cap="none" strike="noStrike">
                <a:solidFill>
                  <a:srgbClr val="FFFFFF"/>
                </a:solidFill>
                <a:latin typeface="Arial"/>
                <a:ea typeface="Arial"/>
                <a:cs typeface="Arial"/>
                <a:sym typeface="Arial"/>
              </a:rPr>
              <a:t>Step 1 - A</a:t>
            </a:r>
            <a:r>
              <a:rPr b="1" lang="en-US" sz="2000">
                <a:solidFill>
                  <a:srgbClr val="FFFFFF"/>
                </a:solidFill>
              </a:rPr>
              <a:t>pologize and Acknowlegde</a:t>
            </a:r>
            <a:endParaRPr b="1" i="0" sz="2000" u="none" cap="none" strike="noStrike">
              <a:solidFill>
                <a:srgbClr val="FFFFFF"/>
              </a:solidFill>
              <a:latin typeface="Arial"/>
              <a:ea typeface="Arial"/>
              <a:cs typeface="Arial"/>
              <a:sym typeface="Arial"/>
            </a:endParaRPr>
          </a:p>
        </p:txBody>
      </p:sp>
      <p:sp>
        <p:nvSpPr>
          <p:cNvPr id="237" name="Google Shape;237;p3"/>
          <p:cNvSpPr txBox="1"/>
          <p:nvPr/>
        </p:nvSpPr>
        <p:spPr>
          <a:xfrm>
            <a:off x="2676625" y="2641000"/>
            <a:ext cx="3477300" cy="1499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1600"/>
              </a:spcAft>
              <a:buClr>
                <a:srgbClr val="000000"/>
              </a:buClr>
              <a:buSzPts val="1500"/>
              <a:buFont typeface="Arial"/>
              <a:buNone/>
            </a:pPr>
            <a:r>
              <a:rPr b="1" lang="en-US" sz="1500">
                <a:solidFill>
                  <a:srgbClr val="FFFFFF"/>
                </a:solidFill>
              </a:rPr>
              <a:t>It is not always easy to put yourselve on the other person’s shoes but it is always necessary. Imagine that you are on their situation, how would you feel?</a:t>
            </a:r>
            <a:endParaRPr b="1" i="0" sz="1500" u="none" cap="none" strike="noStrike">
              <a:solidFill>
                <a:srgbClr val="FFFFFF"/>
              </a:solidFill>
              <a:latin typeface="Arial"/>
              <a:ea typeface="Arial"/>
              <a:cs typeface="Arial"/>
              <a:sym typeface="Arial"/>
            </a:endParaRPr>
          </a:p>
        </p:txBody>
      </p:sp>
      <p:sp>
        <p:nvSpPr>
          <p:cNvPr id="238" name="Google Shape;238;p3"/>
          <p:cNvSpPr txBox="1"/>
          <p:nvPr/>
        </p:nvSpPr>
        <p:spPr>
          <a:xfrm>
            <a:off x="2733375" y="5071250"/>
            <a:ext cx="3737100" cy="1499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1600"/>
              </a:spcAft>
              <a:buClr>
                <a:srgbClr val="000000"/>
              </a:buClr>
              <a:buSzPts val="1500"/>
              <a:buFont typeface="Arial"/>
              <a:buNone/>
            </a:pPr>
            <a:r>
              <a:rPr b="1" lang="en-US" sz="1500">
                <a:solidFill>
                  <a:srgbClr val="FFFFFF"/>
                </a:solidFill>
              </a:rPr>
              <a:t>Now, with a less angry and anxious customer. Prepare to help and provide resolution for their issue. Remember that at the end… they are only humans, trying to solve problems.</a:t>
            </a:r>
            <a:endParaRPr b="1" i="0" sz="1500" u="none" cap="none" strike="noStrike">
              <a:solidFill>
                <a:srgbClr val="FFFFFF"/>
              </a:solidFill>
              <a:latin typeface="Arial"/>
              <a:ea typeface="Arial"/>
              <a:cs typeface="Arial"/>
              <a:sym typeface="Arial"/>
            </a:endParaRPr>
          </a:p>
        </p:txBody>
      </p:sp>
      <p:sp>
        <p:nvSpPr>
          <p:cNvPr id="239" name="Google Shape;239;p3"/>
          <p:cNvSpPr txBox="1"/>
          <p:nvPr/>
        </p:nvSpPr>
        <p:spPr>
          <a:xfrm>
            <a:off x="7898150" y="1573125"/>
            <a:ext cx="3737100" cy="14043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1600"/>
              </a:spcAft>
              <a:buClr>
                <a:srgbClr val="000000"/>
              </a:buClr>
              <a:buSzPts val="1500"/>
              <a:buFont typeface="Arial"/>
              <a:buNone/>
            </a:pPr>
            <a:r>
              <a:rPr b="1" lang="en-US" sz="1500">
                <a:solidFill>
                  <a:srgbClr val="FFFFFF"/>
                </a:solidFill>
                <a:latin typeface="Lato"/>
                <a:ea typeface="Lato"/>
                <a:cs typeface="Lato"/>
                <a:sym typeface="Lato"/>
              </a:rPr>
              <a:t>While this doesn’t solve the person’s issue it makes them feel understood when you acknowledge that they have the right to feel angry.</a:t>
            </a:r>
            <a:endParaRPr b="1" i="0" sz="1500" u="none" cap="none" strike="noStrike">
              <a:solidFill>
                <a:srgbClr val="FFFFFF"/>
              </a:solidFill>
              <a:latin typeface="Lato"/>
              <a:ea typeface="Lato"/>
              <a:cs typeface="Lato"/>
              <a:sym typeface="Lato"/>
            </a:endParaRPr>
          </a:p>
        </p:txBody>
      </p:sp>
      <p:sp>
        <p:nvSpPr>
          <p:cNvPr id="240" name="Google Shape;240;p3"/>
          <p:cNvSpPr txBox="1"/>
          <p:nvPr/>
        </p:nvSpPr>
        <p:spPr>
          <a:xfrm>
            <a:off x="8140455" y="4069209"/>
            <a:ext cx="3853800" cy="770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1600"/>
              </a:spcAft>
              <a:buClr>
                <a:srgbClr val="000000"/>
              </a:buClr>
              <a:buSzPts val="1500"/>
              <a:buFont typeface="Arial"/>
              <a:buNone/>
            </a:pPr>
            <a:r>
              <a:rPr b="1" lang="en-US" sz="1500">
                <a:solidFill>
                  <a:srgbClr val="FFFFFF"/>
                </a:solidFill>
              </a:rPr>
              <a:t>This </a:t>
            </a:r>
            <a:r>
              <a:rPr b="1" lang="en-US" sz="1500">
                <a:solidFill>
                  <a:srgbClr val="FFFFFF"/>
                </a:solidFill>
              </a:rPr>
              <a:t>doesn't</a:t>
            </a:r>
            <a:r>
              <a:rPr b="1" lang="en-US" sz="1500">
                <a:solidFill>
                  <a:srgbClr val="FFFFFF"/>
                </a:solidFill>
              </a:rPr>
              <a:t> translate to taking the blame for the mistake. It means that you need to take ownership and let the member know that you know what you are doing. Even if you are not.</a:t>
            </a:r>
            <a:endParaRPr b="1" i="0" sz="1500" u="none" cap="none" strike="noStrike">
              <a:solidFill>
                <a:srgbClr val="FFFFFF"/>
              </a:solidFill>
              <a:latin typeface="Arial"/>
              <a:ea typeface="Arial"/>
              <a:cs typeface="Arial"/>
              <a:sym typeface="Arial"/>
            </a:endParaRPr>
          </a:p>
        </p:txBody>
      </p:sp>
      <p:sp>
        <p:nvSpPr>
          <p:cNvPr id="241" name="Google Shape;241;p3"/>
          <p:cNvSpPr txBox="1"/>
          <p:nvPr/>
        </p:nvSpPr>
        <p:spPr>
          <a:xfrm flipH="1">
            <a:off x="6977825" y="3170550"/>
            <a:ext cx="4892400" cy="6399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1600"/>
              </a:spcAft>
              <a:buClr>
                <a:srgbClr val="000000"/>
              </a:buClr>
              <a:buSzPts val="2000"/>
              <a:buFont typeface="Arial"/>
              <a:buNone/>
            </a:pPr>
            <a:r>
              <a:rPr b="1" i="0" lang="en-US" sz="2000" u="none" cap="none" strike="noStrike">
                <a:solidFill>
                  <a:srgbClr val="FFFFFF"/>
                </a:solidFill>
                <a:latin typeface="Arial"/>
                <a:ea typeface="Arial"/>
                <a:cs typeface="Arial"/>
                <a:sym typeface="Arial"/>
              </a:rPr>
              <a:t>Step 3- </a:t>
            </a:r>
            <a:r>
              <a:rPr b="1" lang="en-US" sz="2000">
                <a:solidFill>
                  <a:srgbClr val="FFFFFF"/>
                </a:solidFill>
              </a:rPr>
              <a:t>Accept </a:t>
            </a:r>
            <a:r>
              <a:rPr b="1" lang="en-US" sz="2000">
                <a:solidFill>
                  <a:srgbClr val="FFFFFF"/>
                </a:solidFill>
              </a:rPr>
              <a:t>Responsibility</a:t>
            </a:r>
            <a:endParaRPr b="1" i="0" sz="2000" u="none" cap="none" strike="noStrike">
              <a:solidFill>
                <a:srgbClr val="FFFFFF"/>
              </a:solidFill>
              <a:latin typeface="Arial"/>
              <a:ea typeface="Arial"/>
              <a:cs typeface="Arial"/>
              <a:sym typeface="Arial"/>
            </a:endParaRPr>
          </a:p>
        </p:txBody>
      </p:sp>
      <p:sp>
        <p:nvSpPr>
          <p:cNvPr id="242" name="Google Shape;242;p3"/>
          <p:cNvSpPr txBox="1"/>
          <p:nvPr/>
        </p:nvSpPr>
        <p:spPr>
          <a:xfrm flipH="1">
            <a:off x="3076000" y="1794275"/>
            <a:ext cx="3019800" cy="639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1600"/>
              </a:spcAft>
              <a:buClr>
                <a:srgbClr val="000000"/>
              </a:buClr>
              <a:buSzPts val="2000"/>
              <a:buFont typeface="Arial"/>
              <a:buNone/>
            </a:pPr>
            <a:r>
              <a:rPr b="1" i="0" lang="en-US" sz="2000" u="none" cap="none" strike="noStrike">
                <a:solidFill>
                  <a:srgbClr val="FFFFFF"/>
                </a:solidFill>
                <a:latin typeface="Arial"/>
                <a:ea typeface="Arial"/>
                <a:cs typeface="Arial"/>
                <a:sym typeface="Arial"/>
              </a:rPr>
              <a:t>Step 2- </a:t>
            </a:r>
            <a:r>
              <a:rPr b="1" lang="en-US" sz="2000">
                <a:solidFill>
                  <a:srgbClr val="FFFFFF"/>
                </a:solidFill>
              </a:rPr>
              <a:t>Show Empathy</a:t>
            </a:r>
            <a:endParaRPr b="1" i="0" sz="1900" u="none" cap="none" strike="noStrike">
              <a:solidFill>
                <a:srgbClr val="FFFFFF"/>
              </a:solidFill>
              <a:latin typeface="Arial"/>
              <a:ea typeface="Arial"/>
              <a:cs typeface="Arial"/>
              <a:sym typeface="Arial"/>
            </a:endParaRPr>
          </a:p>
        </p:txBody>
      </p:sp>
      <p:grpSp>
        <p:nvGrpSpPr>
          <p:cNvPr id="243" name="Google Shape;243;p3"/>
          <p:cNvGrpSpPr/>
          <p:nvPr/>
        </p:nvGrpSpPr>
        <p:grpSpPr>
          <a:xfrm>
            <a:off x="6242950" y="1321890"/>
            <a:ext cx="1711328" cy="4414394"/>
            <a:chOff x="2851825" y="244322"/>
            <a:chExt cx="1901475" cy="4269653"/>
          </a:xfrm>
        </p:grpSpPr>
        <p:sp>
          <p:nvSpPr>
            <p:cNvPr id="244" name="Google Shape;244;p3"/>
            <p:cNvSpPr/>
            <p:nvPr/>
          </p:nvSpPr>
          <p:spPr>
            <a:xfrm>
              <a:off x="2851825" y="3103400"/>
              <a:ext cx="1901025" cy="1096375"/>
            </a:xfrm>
            <a:custGeom>
              <a:rect b="b" l="l" r="r" t="t"/>
              <a:pathLst>
                <a:path extrusionOk="0" h="43855" w="76041">
                  <a:moveTo>
                    <a:pt x="37993" y="0"/>
                  </a:moveTo>
                  <a:lnTo>
                    <a:pt x="0" y="21909"/>
                  </a:lnTo>
                  <a:lnTo>
                    <a:pt x="37993" y="43854"/>
                  </a:lnTo>
                  <a:lnTo>
                    <a:pt x="76041" y="21909"/>
                  </a:lnTo>
                  <a:lnTo>
                    <a:pt x="37993" y="0"/>
                  </a:lnTo>
                  <a:close/>
                </a:path>
              </a:pathLst>
            </a:custGeom>
            <a:solidFill>
              <a:srgbClr val="589EA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3"/>
            <p:cNvSpPr/>
            <p:nvPr/>
          </p:nvSpPr>
          <p:spPr>
            <a:xfrm>
              <a:off x="2851825" y="3651125"/>
              <a:ext cx="949850" cy="862850"/>
            </a:xfrm>
            <a:custGeom>
              <a:rect b="b" l="l" r="r" t="t"/>
              <a:pathLst>
                <a:path extrusionOk="0" h="34514" w="37994">
                  <a:moveTo>
                    <a:pt x="0" y="0"/>
                  </a:moveTo>
                  <a:lnTo>
                    <a:pt x="0" y="12551"/>
                  </a:lnTo>
                  <a:lnTo>
                    <a:pt x="37993" y="34514"/>
                  </a:lnTo>
                  <a:lnTo>
                    <a:pt x="37993" y="21945"/>
                  </a:lnTo>
                  <a:lnTo>
                    <a:pt x="0" y="0"/>
                  </a:lnTo>
                  <a:close/>
                </a:path>
              </a:pathLst>
            </a:custGeom>
            <a:solidFill>
              <a:srgbClr val="2955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3"/>
            <p:cNvSpPr/>
            <p:nvPr/>
          </p:nvSpPr>
          <p:spPr>
            <a:xfrm>
              <a:off x="3795452" y="3651125"/>
              <a:ext cx="951650" cy="862850"/>
            </a:xfrm>
            <a:custGeom>
              <a:rect b="b" l="l" r="r" t="t"/>
              <a:pathLst>
                <a:path extrusionOk="0" h="34514" w="38066">
                  <a:moveTo>
                    <a:pt x="38066" y="0"/>
                  </a:moveTo>
                  <a:lnTo>
                    <a:pt x="0" y="21945"/>
                  </a:lnTo>
                  <a:lnTo>
                    <a:pt x="0" y="34514"/>
                  </a:lnTo>
                  <a:lnTo>
                    <a:pt x="38066" y="12551"/>
                  </a:lnTo>
                  <a:lnTo>
                    <a:pt x="38066" y="0"/>
                  </a:lnTo>
                  <a:close/>
                </a:path>
              </a:pathLst>
            </a:custGeom>
            <a:solidFill>
              <a:srgbClr val="3E73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3"/>
            <p:cNvSpPr/>
            <p:nvPr/>
          </p:nvSpPr>
          <p:spPr>
            <a:xfrm>
              <a:off x="2851825" y="2154347"/>
              <a:ext cx="1901025" cy="1096825"/>
            </a:xfrm>
            <a:custGeom>
              <a:rect b="b" l="l" r="r" t="t"/>
              <a:pathLst>
                <a:path extrusionOk="0" h="43873" w="76041">
                  <a:moveTo>
                    <a:pt x="37993" y="1"/>
                  </a:moveTo>
                  <a:lnTo>
                    <a:pt x="0" y="21910"/>
                  </a:lnTo>
                  <a:lnTo>
                    <a:pt x="37993" y="43873"/>
                  </a:lnTo>
                  <a:lnTo>
                    <a:pt x="76041" y="21910"/>
                  </a:lnTo>
                  <a:lnTo>
                    <a:pt x="37993" y="1"/>
                  </a:lnTo>
                  <a:close/>
                </a:path>
              </a:pathLst>
            </a:custGeom>
            <a:solidFill>
              <a:srgbClr val="D0F0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3"/>
            <p:cNvSpPr/>
            <p:nvPr/>
          </p:nvSpPr>
          <p:spPr>
            <a:xfrm>
              <a:off x="2851825" y="2695875"/>
              <a:ext cx="949850" cy="862850"/>
            </a:xfrm>
            <a:custGeom>
              <a:rect b="b" l="l" r="r" t="t"/>
              <a:pathLst>
                <a:path extrusionOk="0" h="34514" w="37994">
                  <a:moveTo>
                    <a:pt x="0" y="1"/>
                  </a:moveTo>
                  <a:lnTo>
                    <a:pt x="0" y="12569"/>
                  </a:lnTo>
                  <a:lnTo>
                    <a:pt x="37993" y="34514"/>
                  </a:lnTo>
                  <a:lnTo>
                    <a:pt x="37993" y="21964"/>
                  </a:lnTo>
                  <a:lnTo>
                    <a:pt x="0" y="1"/>
                  </a:lnTo>
                  <a:close/>
                </a:path>
              </a:pathLst>
            </a:custGeom>
            <a:solidFill>
              <a:srgbClr val="96BE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3"/>
            <p:cNvSpPr/>
            <p:nvPr/>
          </p:nvSpPr>
          <p:spPr>
            <a:xfrm>
              <a:off x="3801650" y="2695875"/>
              <a:ext cx="951650" cy="862850"/>
            </a:xfrm>
            <a:custGeom>
              <a:rect b="b" l="l" r="r" t="t"/>
              <a:pathLst>
                <a:path extrusionOk="0" h="34514" w="38066">
                  <a:moveTo>
                    <a:pt x="38066" y="1"/>
                  </a:moveTo>
                  <a:lnTo>
                    <a:pt x="0" y="21964"/>
                  </a:lnTo>
                  <a:lnTo>
                    <a:pt x="0" y="34514"/>
                  </a:lnTo>
                  <a:lnTo>
                    <a:pt x="38066" y="12569"/>
                  </a:lnTo>
                  <a:lnTo>
                    <a:pt x="38066" y="1"/>
                  </a:lnTo>
                  <a:close/>
                </a:path>
              </a:pathLst>
            </a:custGeom>
            <a:solidFill>
              <a:srgbClr val="A3C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3"/>
            <p:cNvSpPr/>
            <p:nvPr/>
          </p:nvSpPr>
          <p:spPr>
            <a:xfrm>
              <a:off x="2851825" y="1193350"/>
              <a:ext cx="1901025" cy="1096375"/>
            </a:xfrm>
            <a:custGeom>
              <a:rect b="b" l="l" r="r" t="t"/>
              <a:pathLst>
                <a:path extrusionOk="0" h="43855" w="76041">
                  <a:moveTo>
                    <a:pt x="37993" y="1"/>
                  </a:moveTo>
                  <a:lnTo>
                    <a:pt x="0" y="21910"/>
                  </a:lnTo>
                  <a:lnTo>
                    <a:pt x="37993" y="43855"/>
                  </a:lnTo>
                  <a:lnTo>
                    <a:pt x="76041" y="21910"/>
                  </a:lnTo>
                  <a:lnTo>
                    <a:pt x="37993" y="1"/>
                  </a:lnTo>
                  <a:close/>
                </a:path>
              </a:pathLst>
            </a:custGeom>
            <a:solidFill>
              <a:srgbClr val="589EA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3"/>
            <p:cNvSpPr/>
            <p:nvPr/>
          </p:nvSpPr>
          <p:spPr>
            <a:xfrm>
              <a:off x="2851825" y="1741075"/>
              <a:ext cx="949850" cy="862400"/>
            </a:xfrm>
            <a:custGeom>
              <a:rect b="b" l="l" r="r" t="t"/>
              <a:pathLst>
                <a:path extrusionOk="0" h="34496" w="37994">
                  <a:moveTo>
                    <a:pt x="0" y="1"/>
                  </a:moveTo>
                  <a:lnTo>
                    <a:pt x="0" y="12551"/>
                  </a:lnTo>
                  <a:lnTo>
                    <a:pt x="37993" y="34496"/>
                  </a:lnTo>
                  <a:lnTo>
                    <a:pt x="37993" y="21946"/>
                  </a:lnTo>
                  <a:lnTo>
                    <a:pt x="0" y="1"/>
                  </a:lnTo>
                  <a:close/>
                </a:path>
              </a:pathLst>
            </a:custGeom>
            <a:solidFill>
              <a:srgbClr val="2955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3"/>
            <p:cNvSpPr/>
            <p:nvPr/>
          </p:nvSpPr>
          <p:spPr>
            <a:xfrm>
              <a:off x="3795452" y="1741075"/>
              <a:ext cx="951650" cy="862400"/>
            </a:xfrm>
            <a:custGeom>
              <a:rect b="b" l="l" r="r" t="t"/>
              <a:pathLst>
                <a:path extrusionOk="0" h="34496" w="38066">
                  <a:moveTo>
                    <a:pt x="38066" y="1"/>
                  </a:moveTo>
                  <a:lnTo>
                    <a:pt x="0" y="21946"/>
                  </a:lnTo>
                  <a:lnTo>
                    <a:pt x="0" y="34496"/>
                  </a:lnTo>
                  <a:lnTo>
                    <a:pt x="38066" y="12551"/>
                  </a:lnTo>
                  <a:lnTo>
                    <a:pt x="38066" y="1"/>
                  </a:lnTo>
                  <a:close/>
                </a:path>
              </a:pathLst>
            </a:custGeom>
            <a:solidFill>
              <a:srgbClr val="3E73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3"/>
            <p:cNvSpPr/>
            <p:nvPr/>
          </p:nvSpPr>
          <p:spPr>
            <a:xfrm>
              <a:off x="2851825" y="244322"/>
              <a:ext cx="1901025" cy="1096350"/>
            </a:xfrm>
            <a:custGeom>
              <a:rect b="b" l="l" r="r" t="t"/>
              <a:pathLst>
                <a:path extrusionOk="0" h="43854" w="76041">
                  <a:moveTo>
                    <a:pt x="37993" y="0"/>
                  </a:moveTo>
                  <a:lnTo>
                    <a:pt x="0" y="21909"/>
                  </a:lnTo>
                  <a:lnTo>
                    <a:pt x="37993" y="43854"/>
                  </a:lnTo>
                  <a:lnTo>
                    <a:pt x="76041" y="21909"/>
                  </a:lnTo>
                  <a:lnTo>
                    <a:pt x="37993" y="0"/>
                  </a:lnTo>
                  <a:close/>
                </a:path>
              </a:pathLst>
            </a:custGeom>
            <a:solidFill>
              <a:srgbClr val="D0F0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3"/>
            <p:cNvSpPr/>
            <p:nvPr/>
          </p:nvSpPr>
          <p:spPr>
            <a:xfrm>
              <a:off x="2851825" y="785825"/>
              <a:ext cx="949850" cy="862875"/>
            </a:xfrm>
            <a:custGeom>
              <a:rect b="b" l="l" r="r" t="t"/>
              <a:pathLst>
                <a:path extrusionOk="0" h="34515" w="37994">
                  <a:moveTo>
                    <a:pt x="0" y="1"/>
                  </a:moveTo>
                  <a:lnTo>
                    <a:pt x="0" y="12551"/>
                  </a:lnTo>
                  <a:lnTo>
                    <a:pt x="37993" y="34514"/>
                  </a:lnTo>
                  <a:lnTo>
                    <a:pt x="37993" y="21946"/>
                  </a:lnTo>
                  <a:lnTo>
                    <a:pt x="0" y="1"/>
                  </a:lnTo>
                  <a:close/>
                </a:path>
              </a:pathLst>
            </a:custGeom>
            <a:solidFill>
              <a:srgbClr val="96BE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3"/>
            <p:cNvSpPr/>
            <p:nvPr/>
          </p:nvSpPr>
          <p:spPr>
            <a:xfrm>
              <a:off x="3801650" y="785825"/>
              <a:ext cx="951650" cy="862875"/>
            </a:xfrm>
            <a:custGeom>
              <a:rect b="b" l="l" r="r" t="t"/>
              <a:pathLst>
                <a:path extrusionOk="0" h="34515" w="38066">
                  <a:moveTo>
                    <a:pt x="38066" y="1"/>
                  </a:moveTo>
                  <a:lnTo>
                    <a:pt x="0" y="21946"/>
                  </a:lnTo>
                  <a:lnTo>
                    <a:pt x="0" y="34514"/>
                  </a:lnTo>
                  <a:lnTo>
                    <a:pt x="38066" y="12551"/>
                  </a:lnTo>
                  <a:lnTo>
                    <a:pt x="38066" y="1"/>
                  </a:lnTo>
                  <a:close/>
                </a:path>
              </a:pathLst>
            </a:custGeom>
            <a:solidFill>
              <a:srgbClr val="A3C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6" name="Google Shape;256;p3"/>
          <p:cNvSpPr txBox="1"/>
          <p:nvPr>
            <p:ph idx="4294967295" type="body"/>
          </p:nvPr>
        </p:nvSpPr>
        <p:spPr>
          <a:xfrm>
            <a:off x="0" y="1768325"/>
            <a:ext cx="24141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3200"/>
              <a:t>Step 3- Follow the ASAP De Escalating Process</a:t>
            </a:r>
            <a:br>
              <a:rPr lang="en-US" sz="3200"/>
            </a:br>
            <a:br>
              <a:rPr lang="en-US" sz="3200"/>
            </a:br>
            <a:endParaRPr sz="3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par>
                                <p:cTn fill="hold" nodeType="with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000"/>
                                        <p:tgtEl>
                                          <p:spTgt spid="239"/>
                                        </p:tgtEl>
                                      </p:cBhvr>
                                    </p:animEffect>
                                  </p:childTnLst>
                                </p:cTn>
                              </p:par>
                              <p:par>
                                <p:cTn fill="hold" nodeType="with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par>
                                <p:cTn fill="hold" nodeType="with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000"/>
                                        <p:tgtEl>
                                          <p:spTgt spid="242"/>
                                        </p:tgtEl>
                                      </p:cBhvr>
                                    </p:animEffect>
                                  </p:childTnLst>
                                </p:cTn>
                              </p:par>
                              <p:par>
                                <p:cTn fill="hold" nodeType="with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par>
                                <p:cTn fill="hold" nodeType="with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000"/>
                                        <p:tgtEl>
                                          <p:spTgt spid="237"/>
                                        </p:tgtEl>
                                      </p:cBhvr>
                                    </p:animEffect>
                                  </p:childTnLst>
                                </p:cTn>
                              </p:par>
                              <p:par>
                                <p:cTn fill="hold" nodeType="with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000"/>
                                        <p:tgtEl>
                                          <p:spTgt spid="2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par>
                                <p:cTn fill="hold" nodeType="with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par>
                                <p:cTn fill="hold" nodeType="with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1000"/>
                                        <p:tgtEl>
                                          <p:spTgt spid="2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1000"/>
                                        <p:tgtEl>
                                          <p:spTgt spid="231"/>
                                        </p:tgtEl>
                                      </p:cBhvr>
                                    </p:animEffect>
                                  </p:childTnLst>
                                </p:cTn>
                              </p:par>
                              <p:par>
                                <p:cTn fill="hold" nodeType="with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par>
                                <p:cTn fill="hold" nodeType="with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000"/>
                                        <p:tgtEl>
                                          <p:spTgt spid="2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2020-07-27T14:12:33Z</dcterms:created>
  <dc:creator>Jonathan Jose</dc:creator>
</cp:coreProperties>
</file>